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roxima Nova"/>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8C755DD-A921-4188-85BB-9485C45EB806}">
  <a:tblStyle styleId="{18C755DD-A921-4188-85BB-9485C45EB8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11" Type="http://schemas.openxmlformats.org/officeDocument/2006/relationships/slide" Target="slides/slide5.xml"/><Relationship Id="rId22" Type="http://schemas.openxmlformats.org/officeDocument/2006/relationships/font" Target="fonts/ProximaNova-italic.fntdata"/><Relationship Id="rId10" Type="http://schemas.openxmlformats.org/officeDocument/2006/relationships/slide" Target="slides/slide4.xml"/><Relationship Id="rId21" Type="http://schemas.openxmlformats.org/officeDocument/2006/relationships/font" Target="fonts/ProximaNova-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44b3553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44b3553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44b35535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44b35535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44b35535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44b35535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44b355352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44b35535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4ef025a9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4ef025a9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544b35535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44b35535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44b35535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44b35535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44b35535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44b35535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4ef025a9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4ef025a9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0db79c27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0db79c27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0db79c27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0db79c27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44b35535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44b35535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44b35535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44b35535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8.jp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0E0E3"/>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125075" y="1142000"/>
            <a:ext cx="8520600" cy="159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000000"/>
                </a:solidFill>
              </a:rPr>
              <a:t>Fundamentals of Precision Product Design </a:t>
            </a:r>
            <a:br>
              <a:rPr lang="en">
                <a:solidFill>
                  <a:srgbClr val="000000"/>
                </a:solidFill>
              </a:rPr>
            </a:br>
            <a:r>
              <a:rPr lang="en">
                <a:solidFill>
                  <a:srgbClr val="000000"/>
                </a:solidFill>
              </a:rPr>
              <a:t>FPGA 3</a:t>
            </a:r>
            <a:endParaRPr>
              <a:solidFill>
                <a:srgbClr val="000000"/>
              </a:solidFill>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Expanding </a:t>
            </a:r>
            <a:r>
              <a:rPr b="1" lang="en">
                <a:solidFill>
                  <a:srgbClr val="0000FF"/>
                </a:solidFill>
              </a:rPr>
              <a:t>Lead Screw Assembly</a:t>
            </a:r>
            <a:endParaRPr b="1">
              <a:solidFill>
                <a:srgbClr val="0000FF"/>
              </a:solidFill>
            </a:endParaRPr>
          </a:p>
        </p:txBody>
      </p:sp>
      <p:sp>
        <p:nvSpPr>
          <p:cNvPr id="61" name="Google Shape;61;p13"/>
          <p:cNvSpPr txBox="1"/>
          <p:nvPr/>
        </p:nvSpPr>
        <p:spPr>
          <a:xfrm>
            <a:off x="386375" y="3562300"/>
            <a:ext cx="8520600" cy="140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The expansion mechanism is designed to mimic Abbe error in a nut thread using the principles of precision, repeatability, and critical dimensions. The vertical and horizontal difference between pivot joints at different effective screw thread angles were measured. </a:t>
            </a:r>
            <a:endParaRPr/>
          </a:p>
        </p:txBody>
      </p:sp>
      <p:sp>
        <p:nvSpPr>
          <p:cNvPr id="62" name="Google Shape;62;p13"/>
          <p:cNvSpPr txBox="1"/>
          <p:nvPr/>
        </p:nvSpPr>
        <p:spPr>
          <a:xfrm>
            <a:off x="0" y="0"/>
            <a:ext cx="1745400" cy="6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Serena Le</a:t>
            </a:r>
            <a:endParaRPr b="1" sz="1800"/>
          </a:p>
          <a:p>
            <a:pPr indent="0" lvl="0" marL="0" rtl="0" algn="l">
              <a:spcBef>
                <a:spcPts val="0"/>
              </a:spcBef>
              <a:spcAft>
                <a:spcPts val="0"/>
              </a:spcAft>
              <a:buNone/>
            </a:pPr>
            <a:r>
              <a:rPr b="1" lang="en" sz="1800"/>
              <a:t>Tahina Felisca</a:t>
            </a:r>
            <a:endParaRPr b="1" sz="1800"/>
          </a:p>
          <a:p>
            <a:pPr indent="0" lvl="0" marL="0" rtl="0" algn="l">
              <a:spcBef>
                <a:spcPts val="0"/>
              </a:spcBef>
              <a:spcAft>
                <a:spcPts val="0"/>
              </a:spcAft>
              <a:buNone/>
            </a:pPr>
            <a:r>
              <a:rPr b="1" lang="en" sz="1800"/>
              <a:t>2.70</a:t>
            </a:r>
            <a:endParaRPr b="1" sz="1800"/>
          </a:p>
          <a:p>
            <a:pPr indent="0" lvl="0" marL="0" rtl="0" algn="l">
              <a:spcBef>
                <a:spcPts val="0"/>
              </a:spcBef>
              <a:spcAft>
                <a:spcPts val="0"/>
              </a:spcAft>
              <a:buNone/>
            </a:pPr>
            <a:r>
              <a:rPr b="1" lang="en" sz="1800"/>
              <a:t>4/1/2019</a:t>
            </a:r>
            <a:endParaRPr b="1" sz="1800"/>
          </a:p>
        </p:txBody>
      </p:sp>
      <p:pic>
        <p:nvPicPr>
          <p:cNvPr id="63" name="Google Shape;63;p13"/>
          <p:cNvPicPr preferRelativeResize="0"/>
          <p:nvPr/>
        </p:nvPicPr>
        <p:blipFill rotWithShape="1">
          <a:blip r:embed="rId3">
            <a:alphaModFix/>
          </a:blip>
          <a:srcRect b="1864" l="0" r="0" t="0"/>
          <a:stretch/>
        </p:blipFill>
        <p:spPr>
          <a:xfrm>
            <a:off x="8034804" y="0"/>
            <a:ext cx="1109196" cy="1591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2"/>
          <p:cNvSpPr txBox="1"/>
          <p:nvPr>
            <p:ph type="title"/>
          </p:nvPr>
        </p:nvSpPr>
        <p:spPr>
          <a:xfrm>
            <a:off x="311700" y="43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Setup</a:t>
            </a:r>
            <a:endParaRPr/>
          </a:p>
        </p:txBody>
      </p:sp>
      <p:sp>
        <p:nvSpPr>
          <p:cNvPr id="171" name="Google Shape;17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172" name="Google Shape;172;p22"/>
          <p:cNvPicPr preferRelativeResize="0"/>
          <p:nvPr/>
        </p:nvPicPr>
        <p:blipFill>
          <a:blip r:embed="rId3">
            <a:alphaModFix/>
          </a:blip>
          <a:stretch>
            <a:fillRect/>
          </a:stretch>
        </p:blipFill>
        <p:spPr>
          <a:xfrm>
            <a:off x="507925" y="1132600"/>
            <a:ext cx="3834801" cy="3834801"/>
          </a:xfrm>
          <a:prstGeom prst="rect">
            <a:avLst/>
          </a:prstGeom>
          <a:noFill/>
          <a:ln>
            <a:noFill/>
          </a:ln>
        </p:spPr>
      </p:pic>
      <p:pic>
        <p:nvPicPr>
          <p:cNvPr id="173" name="Google Shape;173;p22"/>
          <p:cNvPicPr preferRelativeResize="0"/>
          <p:nvPr/>
        </p:nvPicPr>
        <p:blipFill>
          <a:blip r:embed="rId4">
            <a:alphaModFix/>
          </a:blip>
          <a:stretch>
            <a:fillRect/>
          </a:stretch>
        </p:blipFill>
        <p:spPr>
          <a:xfrm>
            <a:off x="4773125" y="3644650"/>
            <a:ext cx="3935550" cy="1159575"/>
          </a:xfrm>
          <a:prstGeom prst="rect">
            <a:avLst/>
          </a:prstGeom>
          <a:noFill/>
          <a:ln>
            <a:noFill/>
          </a:ln>
        </p:spPr>
      </p:pic>
      <p:sp>
        <p:nvSpPr>
          <p:cNvPr id="174" name="Google Shape;174;p22"/>
          <p:cNvSpPr txBox="1"/>
          <p:nvPr/>
        </p:nvSpPr>
        <p:spPr>
          <a:xfrm>
            <a:off x="4584200" y="1638625"/>
            <a:ext cx="4313400" cy="3418200"/>
          </a:xfrm>
          <a:prstGeom prst="rect">
            <a:avLst/>
          </a:prstGeom>
          <a:noFill/>
          <a:ln>
            <a:noFill/>
          </a:ln>
        </p:spPr>
        <p:txBody>
          <a:bodyPr anchorCtr="0" anchor="t" bIns="34275" lIns="68575" spcFirstLastPara="1" rIns="68575" wrap="square" tIns="34275">
            <a:noAutofit/>
          </a:bodyPr>
          <a:lstStyle/>
          <a:p>
            <a:pPr indent="-266700" lvl="0" marL="254000" marR="0" rtl="0" algn="l">
              <a:spcBef>
                <a:spcPts val="900"/>
              </a:spcBef>
              <a:spcAft>
                <a:spcPts val="0"/>
              </a:spcAft>
              <a:buClr>
                <a:schemeClr val="dk1"/>
              </a:buClr>
              <a:buSzPts val="1800"/>
              <a:buChar char="•"/>
            </a:pPr>
            <a:r>
              <a:rPr lang="en" sz="1800"/>
              <a:t>Measure vertical difference in pivot height </a:t>
            </a:r>
            <a:endParaRPr sz="1800"/>
          </a:p>
          <a:p>
            <a:pPr indent="-266700" lvl="0" marL="254000" marR="0" rtl="0" algn="l">
              <a:spcBef>
                <a:spcPts val="900"/>
              </a:spcBef>
              <a:spcAft>
                <a:spcPts val="0"/>
              </a:spcAft>
              <a:buSzPts val="1800"/>
              <a:buChar char="•"/>
            </a:pPr>
            <a:r>
              <a:rPr lang="en" sz="1800"/>
              <a:t>Measure horizontal distance between pivot points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311700" y="209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80" name="Google Shape;18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181" name="Google Shape;181;p23"/>
          <p:cNvPicPr preferRelativeResize="0"/>
          <p:nvPr/>
        </p:nvPicPr>
        <p:blipFill>
          <a:blip r:embed="rId3">
            <a:alphaModFix/>
          </a:blip>
          <a:stretch>
            <a:fillRect/>
          </a:stretch>
        </p:blipFill>
        <p:spPr>
          <a:xfrm>
            <a:off x="614600" y="782675"/>
            <a:ext cx="3429000" cy="2057400"/>
          </a:xfrm>
          <a:prstGeom prst="rect">
            <a:avLst/>
          </a:prstGeom>
          <a:noFill/>
          <a:ln>
            <a:noFill/>
          </a:ln>
        </p:spPr>
      </p:pic>
      <p:pic>
        <p:nvPicPr>
          <p:cNvPr id="182" name="Google Shape;182;p23"/>
          <p:cNvPicPr preferRelativeResize="0"/>
          <p:nvPr/>
        </p:nvPicPr>
        <p:blipFill>
          <a:blip r:embed="rId4">
            <a:alphaModFix/>
          </a:blip>
          <a:stretch>
            <a:fillRect/>
          </a:stretch>
        </p:blipFill>
        <p:spPr>
          <a:xfrm>
            <a:off x="4397500" y="759600"/>
            <a:ext cx="3429000" cy="2057400"/>
          </a:xfrm>
          <a:prstGeom prst="rect">
            <a:avLst/>
          </a:prstGeom>
          <a:noFill/>
          <a:ln>
            <a:noFill/>
          </a:ln>
        </p:spPr>
      </p:pic>
      <p:pic>
        <p:nvPicPr>
          <p:cNvPr id="183" name="Google Shape;183;p23"/>
          <p:cNvPicPr preferRelativeResize="0"/>
          <p:nvPr/>
        </p:nvPicPr>
        <p:blipFill>
          <a:blip r:embed="rId5">
            <a:alphaModFix/>
          </a:blip>
          <a:stretch>
            <a:fillRect/>
          </a:stretch>
        </p:blipFill>
        <p:spPr>
          <a:xfrm>
            <a:off x="4392725" y="2817000"/>
            <a:ext cx="3438538" cy="2057400"/>
          </a:xfrm>
          <a:prstGeom prst="rect">
            <a:avLst/>
          </a:prstGeom>
          <a:noFill/>
          <a:ln>
            <a:noFill/>
          </a:ln>
        </p:spPr>
      </p:pic>
      <p:pic>
        <p:nvPicPr>
          <p:cNvPr id="184" name="Google Shape;184;p23"/>
          <p:cNvPicPr preferRelativeResize="0"/>
          <p:nvPr/>
        </p:nvPicPr>
        <p:blipFill>
          <a:blip r:embed="rId6">
            <a:alphaModFix/>
          </a:blip>
          <a:stretch>
            <a:fillRect/>
          </a:stretch>
        </p:blipFill>
        <p:spPr>
          <a:xfrm>
            <a:off x="609826" y="2814125"/>
            <a:ext cx="3438550" cy="20631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311700" y="58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Lessons</a:t>
            </a:r>
            <a:endParaRPr/>
          </a:p>
        </p:txBody>
      </p:sp>
      <p:sp>
        <p:nvSpPr>
          <p:cNvPr id="190" name="Google Shape;190;p24"/>
          <p:cNvSpPr txBox="1"/>
          <p:nvPr>
            <p:ph idx="1" type="body"/>
          </p:nvPr>
        </p:nvSpPr>
        <p:spPr>
          <a:xfrm>
            <a:off x="311700" y="1442025"/>
            <a:ext cx="8520600" cy="3614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u="sng"/>
              <a:t>Abbe error into the plane</a:t>
            </a:r>
            <a:br>
              <a:rPr lang="en"/>
            </a:br>
            <a:r>
              <a:rPr lang="en"/>
              <a:t>Error caused by linkage connections that are not perfectly linear (slop)</a:t>
            </a:r>
            <a:endParaRPr/>
          </a:p>
          <a:p>
            <a:pPr indent="0" lvl="0" marL="0" rtl="0" algn="l">
              <a:lnSpc>
                <a:spcPct val="100000"/>
              </a:lnSpc>
              <a:spcBef>
                <a:spcPts val="1600"/>
              </a:spcBef>
              <a:spcAft>
                <a:spcPts val="0"/>
              </a:spcAft>
              <a:buNone/>
            </a:pPr>
            <a:r>
              <a:rPr lang="en" u="sng"/>
              <a:t>Clearance error </a:t>
            </a:r>
            <a:br>
              <a:rPr lang="en"/>
            </a:br>
            <a:r>
              <a:rPr lang="en"/>
              <a:t>Lead screw key has small radial clearance that could cause error </a:t>
            </a:r>
            <a:endParaRPr/>
          </a:p>
          <a:p>
            <a:pPr indent="0" lvl="0" marL="0" rtl="0" algn="l">
              <a:lnSpc>
                <a:spcPct val="100000"/>
              </a:lnSpc>
              <a:spcBef>
                <a:spcPts val="1600"/>
              </a:spcBef>
              <a:spcAft>
                <a:spcPts val="0"/>
              </a:spcAft>
              <a:buNone/>
            </a:pPr>
            <a:r>
              <a:rPr lang="en" u="sng"/>
              <a:t>Further Improvements </a:t>
            </a:r>
            <a:endParaRPr u="sng"/>
          </a:p>
          <a:p>
            <a:pPr indent="0" lvl="0" marL="0" rtl="0" algn="l">
              <a:lnSpc>
                <a:spcPct val="100000"/>
              </a:lnSpc>
              <a:spcBef>
                <a:spcPts val="1600"/>
              </a:spcBef>
              <a:spcAft>
                <a:spcPts val="0"/>
              </a:spcAft>
              <a:buNone/>
            </a:pPr>
            <a:r>
              <a:rPr lang="en"/>
              <a:t>-</a:t>
            </a:r>
            <a:r>
              <a:rPr lang="en"/>
              <a:t>Create a handle to aid in rotation of the flange nut</a:t>
            </a:r>
            <a:endParaRPr/>
          </a:p>
          <a:p>
            <a:pPr indent="0" lvl="0" marL="0" rtl="0" algn="l">
              <a:lnSpc>
                <a:spcPct val="100000"/>
              </a:lnSpc>
              <a:spcBef>
                <a:spcPts val="1600"/>
              </a:spcBef>
              <a:spcAft>
                <a:spcPts val="0"/>
              </a:spcAft>
              <a:buNone/>
            </a:pPr>
            <a:r>
              <a:rPr lang="en"/>
              <a:t>-Create fixture to secure device for more accurate measurement </a:t>
            </a:r>
            <a:endParaRPr/>
          </a:p>
          <a:p>
            <a:pPr indent="0" lvl="0" marL="0" rtl="0" algn="l">
              <a:lnSpc>
                <a:spcPct val="100000"/>
              </a:lnSpc>
              <a:spcBef>
                <a:spcPts val="1600"/>
              </a:spcBef>
              <a:spcAft>
                <a:spcPts val="0"/>
              </a:spcAft>
              <a:buNone/>
            </a:pPr>
            <a:r>
              <a:rPr lang="en"/>
              <a:t>-Lead screw took a lot of time to machine, consider </a:t>
            </a:r>
            <a:r>
              <a:rPr lang="en"/>
              <a:t>outsourcing the</a:t>
            </a:r>
            <a:r>
              <a:rPr lang="en"/>
              <a:t> </a:t>
            </a:r>
            <a:r>
              <a:rPr lang="en"/>
              <a:t>manufacturing</a:t>
            </a:r>
            <a:r>
              <a:rPr lang="en"/>
              <a:t> of the keyhole slot in </a:t>
            </a:r>
            <a:r>
              <a:rPr lang="en"/>
              <a:t>lead screw</a:t>
            </a:r>
            <a:r>
              <a:rPr lang="en"/>
              <a:t> or redesign the carriage</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1600"/>
              </a:spcAft>
              <a:buNone/>
            </a:pPr>
            <a:r>
              <a:t/>
            </a:r>
            <a:endParaRPr/>
          </a:p>
        </p:txBody>
      </p:sp>
      <p:sp>
        <p:nvSpPr>
          <p:cNvPr id="191" name="Google Shape;19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
        <p:nvSpPr>
          <p:cNvPr id="192" name="Google Shape;192;p24"/>
          <p:cNvSpPr txBox="1"/>
          <p:nvPr/>
        </p:nvSpPr>
        <p:spPr>
          <a:xfrm>
            <a:off x="311700" y="512400"/>
            <a:ext cx="8866500" cy="8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 measured Abbe error matches the predictions, and Abbe error increases with increased initial offset. Measured values tend to be slightly lower than expected, which is likely due to Abbe error into the plane, clearance, or measurement error.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Budget</a:t>
            </a:r>
            <a:endParaRPr/>
          </a:p>
        </p:txBody>
      </p:sp>
      <p:graphicFrame>
        <p:nvGraphicFramePr>
          <p:cNvPr id="198" name="Google Shape;198;p25"/>
          <p:cNvGraphicFramePr/>
          <p:nvPr/>
        </p:nvGraphicFramePr>
        <p:xfrm>
          <a:off x="473022" y="1007148"/>
          <a:ext cx="3000000" cy="3000000"/>
        </p:xfrm>
        <a:graphic>
          <a:graphicData uri="http://schemas.openxmlformats.org/drawingml/2006/table">
            <a:tbl>
              <a:tblPr>
                <a:noFill/>
                <a:tableStyleId>{18C755DD-A921-4188-85BB-9485C45EB806}</a:tableStyleId>
              </a:tblPr>
              <a:tblGrid>
                <a:gridCol w="4263300"/>
                <a:gridCol w="2164700"/>
                <a:gridCol w="1769950"/>
              </a:tblGrid>
              <a:tr h="466200">
                <a:tc>
                  <a:txBody>
                    <a:bodyPr>
                      <a:noAutofit/>
                    </a:bodyPr>
                    <a:lstStyle/>
                    <a:p>
                      <a:pPr indent="0" lvl="0" marL="0" rtl="0" algn="l">
                        <a:spcBef>
                          <a:spcPts val="0"/>
                        </a:spcBef>
                        <a:spcAft>
                          <a:spcPts val="0"/>
                        </a:spcAft>
                        <a:buNone/>
                      </a:pPr>
                      <a:r>
                        <a:rPr b="1" lang="en" sz="1800"/>
                        <a:t>Category</a:t>
                      </a:r>
                      <a:endParaRPr b="1" sz="1800"/>
                    </a:p>
                  </a:txBody>
                  <a:tcPr marT="68575" marB="68575" marR="68575" marL="68575"/>
                </a:tc>
                <a:tc>
                  <a:txBody>
                    <a:bodyPr>
                      <a:noAutofit/>
                    </a:bodyPr>
                    <a:lstStyle/>
                    <a:p>
                      <a:pPr indent="0" lvl="0" marL="0" rtl="0" algn="l">
                        <a:spcBef>
                          <a:spcPts val="0"/>
                        </a:spcBef>
                        <a:spcAft>
                          <a:spcPts val="0"/>
                        </a:spcAft>
                        <a:buNone/>
                      </a:pPr>
                      <a:r>
                        <a:rPr b="1" lang="en" sz="1800"/>
                        <a:t>Serena (hrs)</a:t>
                      </a:r>
                      <a:endParaRPr b="1" sz="1800"/>
                    </a:p>
                  </a:txBody>
                  <a:tcPr marT="68575" marB="68575" marR="68575" marL="68575"/>
                </a:tc>
                <a:tc>
                  <a:txBody>
                    <a:bodyPr>
                      <a:noAutofit/>
                    </a:bodyPr>
                    <a:lstStyle/>
                    <a:p>
                      <a:pPr indent="0" lvl="0" marL="0" rtl="0" algn="l">
                        <a:spcBef>
                          <a:spcPts val="0"/>
                        </a:spcBef>
                        <a:spcAft>
                          <a:spcPts val="0"/>
                        </a:spcAft>
                        <a:buNone/>
                      </a:pPr>
                      <a:r>
                        <a:rPr b="1" lang="en" sz="1800"/>
                        <a:t>Tahina (hrs)</a:t>
                      </a:r>
                      <a:endParaRPr b="1" sz="1800"/>
                    </a:p>
                  </a:txBody>
                  <a:tcPr marT="68575" marB="68575" marR="68575" marL="68575"/>
                </a:tc>
              </a:tr>
              <a:tr h="364700">
                <a:tc>
                  <a:txBody>
                    <a:bodyPr>
                      <a:noAutofit/>
                    </a:bodyPr>
                    <a:lstStyle/>
                    <a:p>
                      <a:pPr indent="0" lvl="0" marL="0" rtl="0" algn="l">
                        <a:spcBef>
                          <a:spcPts val="0"/>
                        </a:spcBef>
                        <a:spcAft>
                          <a:spcPts val="0"/>
                        </a:spcAft>
                        <a:buNone/>
                      </a:pPr>
                      <a:r>
                        <a:rPr lang="en" sz="1800"/>
                        <a:t>Design</a:t>
                      </a:r>
                      <a:endParaRPr sz="1800"/>
                    </a:p>
                  </a:txBody>
                  <a:tcPr marT="68575" marB="68575" marR="68575" marL="68575"/>
                </a:tc>
                <a:tc>
                  <a:txBody>
                    <a:bodyPr>
                      <a:noAutofit/>
                    </a:bodyPr>
                    <a:lstStyle/>
                    <a:p>
                      <a:pPr indent="0" lvl="0" marL="0" rtl="0" algn="l">
                        <a:spcBef>
                          <a:spcPts val="0"/>
                        </a:spcBef>
                        <a:spcAft>
                          <a:spcPts val="0"/>
                        </a:spcAft>
                        <a:buNone/>
                      </a:pPr>
                      <a:r>
                        <a:rPr lang="en"/>
                        <a:t>4</a:t>
                      </a:r>
                      <a:endParaRPr/>
                    </a:p>
                  </a:txBody>
                  <a:tcPr marT="68575" marB="68575" marR="68575" marL="68575"/>
                </a:tc>
                <a:tc>
                  <a:txBody>
                    <a:bodyPr>
                      <a:noAutofit/>
                    </a:bodyPr>
                    <a:lstStyle/>
                    <a:p>
                      <a:pPr indent="0" lvl="0" marL="0" rtl="0" algn="l">
                        <a:spcBef>
                          <a:spcPts val="0"/>
                        </a:spcBef>
                        <a:spcAft>
                          <a:spcPts val="0"/>
                        </a:spcAft>
                        <a:buNone/>
                      </a:pPr>
                      <a:r>
                        <a:rPr lang="en"/>
                        <a:t>5</a:t>
                      </a:r>
                      <a:endParaRPr/>
                    </a:p>
                  </a:txBody>
                  <a:tcPr marT="68575" marB="68575" marR="68575" marL="68575"/>
                </a:tc>
              </a:tr>
              <a:tr h="549450">
                <a:tc>
                  <a:txBody>
                    <a:bodyPr>
                      <a:noAutofit/>
                    </a:bodyPr>
                    <a:lstStyle/>
                    <a:p>
                      <a:pPr indent="0" lvl="0" marL="0" rtl="0" algn="l">
                        <a:spcBef>
                          <a:spcPts val="0"/>
                        </a:spcBef>
                        <a:spcAft>
                          <a:spcPts val="0"/>
                        </a:spcAft>
                        <a:buNone/>
                      </a:pPr>
                      <a:r>
                        <a:rPr lang="en" sz="1800"/>
                        <a:t>Analysis</a:t>
                      </a:r>
                      <a:endParaRPr sz="1800"/>
                    </a:p>
                  </a:txBody>
                  <a:tcPr marT="68575" marB="68575" marR="68575" marL="68575"/>
                </a:tc>
                <a:tc>
                  <a:txBody>
                    <a:bodyPr>
                      <a:noAutofit/>
                    </a:bodyPr>
                    <a:lstStyle/>
                    <a:p>
                      <a:pPr indent="0" lvl="0" marL="0" rtl="0" algn="l">
                        <a:spcBef>
                          <a:spcPts val="0"/>
                        </a:spcBef>
                        <a:spcAft>
                          <a:spcPts val="0"/>
                        </a:spcAft>
                        <a:buNone/>
                      </a:pPr>
                      <a:r>
                        <a:rPr lang="en"/>
                        <a:t>1</a:t>
                      </a:r>
                      <a:endParaRPr/>
                    </a:p>
                  </a:txBody>
                  <a:tcPr marT="68575" marB="68575" marR="68575" marL="68575"/>
                </a:tc>
                <a:tc>
                  <a:txBody>
                    <a:bodyPr>
                      <a:noAutofit/>
                    </a:bodyPr>
                    <a:lstStyle/>
                    <a:p>
                      <a:pPr indent="0" lvl="0" marL="0" rtl="0" algn="l">
                        <a:spcBef>
                          <a:spcPts val="0"/>
                        </a:spcBef>
                        <a:spcAft>
                          <a:spcPts val="0"/>
                        </a:spcAft>
                        <a:buNone/>
                      </a:pPr>
                      <a:r>
                        <a:rPr lang="en"/>
                        <a:t>2</a:t>
                      </a:r>
                      <a:endParaRPr/>
                    </a:p>
                  </a:txBody>
                  <a:tcPr marT="68575" marB="68575" marR="68575" marL="68575"/>
                </a:tc>
              </a:tr>
              <a:tr h="608425">
                <a:tc>
                  <a:txBody>
                    <a:bodyPr>
                      <a:noAutofit/>
                    </a:bodyPr>
                    <a:lstStyle/>
                    <a:p>
                      <a:pPr indent="0" lvl="0" marL="0" rtl="0" algn="l">
                        <a:spcBef>
                          <a:spcPts val="0"/>
                        </a:spcBef>
                        <a:spcAft>
                          <a:spcPts val="0"/>
                        </a:spcAft>
                        <a:buNone/>
                      </a:pPr>
                      <a:r>
                        <a:rPr lang="en" sz="1800"/>
                        <a:t>Manufacturing of Jaws for </a:t>
                      </a:r>
                      <a:r>
                        <a:rPr lang="en" sz="1800"/>
                        <a:t>Lead Screw</a:t>
                      </a:r>
                      <a:r>
                        <a:rPr lang="en" sz="1800"/>
                        <a:t> keyhole</a:t>
                      </a:r>
                      <a:endParaRPr sz="1800"/>
                    </a:p>
                  </a:txBody>
                  <a:tcPr marT="68575" marB="68575" marR="68575" marL="68575"/>
                </a:tc>
                <a:tc>
                  <a:txBody>
                    <a:bodyPr>
                      <a:noAutofit/>
                    </a:bodyPr>
                    <a:lstStyle/>
                    <a:p>
                      <a:pPr indent="0" lvl="0" marL="0" rtl="0" algn="l">
                        <a:spcBef>
                          <a:spcPts val="0"/>
                        </a:spcBef>
                        <a:spcAft>
                          <a:spcPts val="0"/>
                        </a:spcAft>
                        <a:buNone/>
                      </a:pPr>
                      <a:r>
                        <a:rPr lang="en"/>
                        <a:t>5</a:t>
                      </a:r>
                      <a:endParaRPr/>
                    </a:p>
                  </a:txBody>
                  <a:tcPr marT="68575" marB="68575" marR="68575" marL="68575"/>
                </a:tc>
                <a:tc>
                  <a:txBody>
                    <a:bodyPr>
                      <a:noAutofit/>
                    </a:bodyPr>
                    <a:lstStyle/>
                    <a:p>
                      <a:pPr indent="0" lvl="0" marL="0" rtl="0" algn="l">
                        <a:spcBef>
                          <a:spcPts val="0"/>
                        </a:spcBef>
                        <a:spcAft>
                          <a:spcPts val="0"/>
                        </a:spcAft>
                        <a:buNone/>
                      </a:pPr>
                      <a:r>
                        <a:rPr lang="en"/>
                        <a:t>7</a:t>
                      </a:r>
                      <a:endParaRPr/>
                    </a:p>
                  </a:txBody>
                  <a:tcPr marT="68575" marB="68575" marR="68575" marL="68575"/>
                </a:tc>
              </a:tr>
              <a:tr h="549450">
                <a:tc>
                  <a:txBody>
                    <a:bodyPr>
                      <a:noAutofit/>
                    </a:bodyPr>
                    <a:lstStyle/>
                    <a:p>
                      <a:pPr indent="0" lvl="0" marL="0" rtl="0" algn="l">
                        <a:spcBef>
                          <a:spcPts val="0"/>
                        </a:spcBef>
                        <a:spcAft>
                          <a:spcPts val="0"/>
                        </a:spcAft>
                        <a:buNone/>
                      </a:pPr>
                      <a:r>
                        <a:rPr lang="en" sz="1800"/>
                        <a:t>Assembly of  final version</a:t>
                      </a:r>
                      <a:endParaRPr sz="1800"/>
                    </a:p>
                  </a:txBody>
                  <a:tcPr marT="68575" marB="68575" marR="68575" marL="68575"/>
                </a:tc>
                <a:tc>
                  <a:txBody>
                    <a:bodyPr>
                      <a:noAutofit/>
                    </a:bodyPr>
                    <a:lstStyle/>
                    <a:p>
                      <a:pPr indent="0" lvl="0" marL="0" rtl="0" algn="l">
                        <a:spcBef>
                          <a:spcPts val="0"/>
                        </a:spcBef>
                        <a:spcAft>
                          <a:spcPts val="0"/>
                        </a:spcAft>
                        <a:buNone/>
                      </a:pPr>
                      <a:r>
                        <a:rPr lang="en"/>
                        <a:t>8</a:t>
                      </a:r>
                      <a:endParaRPr/>
                    </a:p>
                  </a:txBody>
                  <a:tcPr marT="68575" marB="68575" marR="68575" marL="68575"/>
                </a:tc>
                <a:tc>
                  <a:txBody>
                    <a:bodyPr>
                      <a:noAutofit/>
                    </a:bodyPr>
                    <a:lstStyle/>
                    <a:p>
                      <a:pPr indent="0" lvl="0" marL="0" rtl="0" algn="l">
                        <a:spcBef>
                          <a:spcPts val="0"/>
                        </a:spcBef>
                        <a:spcAft>
                          <a:spcPts val="0"/>
                        </a:spcAft>
                        <a:buNone/>
                      </a:pPr>
                      <a:r>
                        <a:rPr lang="en"/>
                        <a:t>0</a:t>
                      </a:r>
                      <a:endParaRPr/>
                    </a:p>
                  </a:txBody>
                  <a:tcPr marT="68575" marB="68575" marR="68575" marL="68575"/>
                </a:tc>
              </a:tr>
              <a:tr h="364700">
                <a:tc>
                  <a:txBody>
                    <a:bodyPr>
                      <a:noAutofit/>
                    </a:bodyPr>
                    <a:lstStyle/>
                    <a:p>
                      <a:pPr indent="0" lvl="0" marL="0" rtl="0" algn="l">
                        <a:spcBef>
                          <a:spcPts val="0"/>
                        </a:spcBef>
                        <a:spcAft>
                          <a:spcPts val="0"/>
                        </a:spcAft>
                        <a:buNone/>
                      </a:pPr>
                      <a:r>
                        <a:rPr lang="en" sz="1800"/>
                        <a:t>Testing</a:t>
                      </a:r>
                      <a:endParaRPr sz="1800"/>
                    </a:p>
                  </a:txBody>
                  <a:tcPr marT="68575" marB="68575" marR="68575" marL="68575"/>
                </a:tc>
                <a:tc>
                  <a:txBody>
                    <a:bodyPr>
                      <a:noAutofit/>
                    </a:bodyPr>
                    <a:lstStyle/>
                    <a:p>
                      <a:pPr indent="0" lvl="0" marL="0" rtl="0" algn="l">
                        <a:spcBef>
                          <a:spcPts val="0"/>
                        </a:spcBef>
                        <a:spcAft>
                          <a:spcPts val="0"/>
                        </a:spcAft>
                        <a:buNone/>
                      </a:pPr>
                      <a:r>
                        <a:rPr lang="en"/>
                        <a:t>1</a:t>
                      </a:r>
                      <a:endParaRPr/>
                    </a:p>
                  </a:txBody>
                  <a:tcPr marT="68575" marB="68575" marR="68575" marL="68575"/>
                </a:tc>
                <a:tc>
                  <a:txBody>
                    <a:bodyPr>
                      <a:noAutofit/>
                    </a:bodyPr>
                    <a:lstStyle/>
                    <a:p>
                      <a:pPr indent="0" lvl="0" marL="0" rtl="0" algn="l">
                        <a:spcBef>
                          <a:spcPts val="0"/>
                        </a:spcBef>
                        <a:spcAft>
                          <a:spcPts val="0"/>
                        </a:spcAft>
                        <a:buNone/>
                      </a:pPr>
                      <a:r>
                        <a:rPr lang="en"/>
                        <a:t>0</a:t>
                      </a:r>
                      <a:endParaRPr/>
                    </a:p>
                  </a:txBody>
                  <a:tcPr marT="68575" marB="68575" marR="68575" marL="68575"/>
                </a:tc>
              </a:tr>
              <a:tr h="364700">
                <a:tc>
                  <a:txBody>
                    <a:bodyPr>
                      <a:noAutofit/>
                    </a:bodyPr>
                    <a:lstStyle/>
                    <a:p>
                      <a:pPr indent="0" lvl="0" marL="0" rtl="0" algn="l">
                        <a:spcBef>
                          <a:spcPts val="0"/>
                        </a:spcBef>
                        <a:spcAft>
                          <a:spcPts val="0"/>
                        </a:spcAft>
                        <a:buNone/>
                      </a:pPr>
                      <a:r>
                        <a:rPr lang="en" sz="1800"/>
                        <a:t>CAD + Documentation</a:t>
                      </a:r>
                      <a:endParaRPr sz="1800"/>
                    </a:p>
                  </a:txBody>
                  <a:tcPr marT="68575" marB="68575" marR="68575" marL="68575"/>
                </a:tc>
                <a:tc>
                  <a:txBody>
                    <a:bodyPr>
                      <a:noAutofit/>
                    </a:bodyPr>
                    <a:lstStyle/>
                    <a:p>
                      <a:pPr indent="0" lvl="0" marL="0" rtl="0" algn="l">
                        <a:spcBef>
                          <a:spcPts val="0"/>
                        </a:spcBef>
                        <a:spcAft>
                          <a:spcPts val="0"/>
                        </a:spcAft>
                        <a:buNone/>
                      </a:pPr>
                      <a:r>
                        <a:rPr lang="en"/>
                        <a:t>1</a:t>
                      </a:r>
                      <a:endParaRPr/>
                    </a:p>
                  </a:txBody>
                  <a:tcPr marT="68575" marB="68575" marR="68575" marL="68575"/>
                </a:tc>
                <a:tc>
                  <a:txBody>
                    <a:bodyPr>
                      <a:noAutofit/>
                    </a:bodyPr>
                    <a:lstStyle/>
                    <a:p>
                      <a:pPr indent="0" lvl="0" marL="0" rtl="0" algn="l">
                        <a:spcBef>
                          <a:spcPts val="0"/>
                        </a:spcBef>
                        <a:spcAft>
                          <a:spcPts val="0"/>
                        </a:spcAft>
                        <a:buNone/>
                      </a:pPr>
                      <a:r>
                        <a:rPr lang="en"/>
                        <a:t>3</a:t>
                      </a:r>
                      <a:endParaRPr/>
                    </a:p>
                  </a:txBody>
                  <a:tcPr marT="68575" marB="68575" marR="68575" marL="68575"/>
                </a:tc>
              </a:tr>
              <a:tr h="364700">
                <a:tc>
                  <a:txBody>
                    <a:bodyPr>
                      <a:noAutofit/>
                    </a:bodyPr>
                    <a:lstStyle/>
                    <a:p>
                      <a:pPr indent="0" lvl="0" marL="0" rtl="0" algn="l">
                        <a:spcBef>
                          <a:spcPts val="0"/>
                        </a:spcBef>
                        <a:spcAft>
                          <a:spcPts val="0"/>
                        </a:spcAft>
                        <a:buNone/>
                      </a:pPr>
                      <a:r>
                        <a:rPr b="1" lang="en" sz="1800"/>
                        <a:t>Total</a:t>
                      </a:r>
                      <a:endParaRPr b="1" sz="1800"/>
                    </a:p>
                  </a:txBody>
                  <a:tcPr marT="68575" marB="68575" marR="68575" marL="68575"/>
                </a:tc>
                <a:tc>
                  <a:txBody>
                    <a:bodyPr>
                      <a:noAutofit/>
                    </a:bodyPr>
                    <a:lstStyle/>
                    <a:p>
                      <a:pPr indent="0" lvl="0" marL="0" rtl="0" algn="l">
                        <a:spcBef>
                          <a:spcPts val="0"/>
                        </a:spcBef>
                        <a:spcAft>
                          <a:spcPts val="0"/>
                        </a:spcAft>
                        <a:buNone/>
                      </a:pPr>
                      <a:r>
                        <a:rPr lang="en"/>
                        <a:t>20</a:t>
                      </a:r>
                      <a:endParaRPr/>
                    </a:p>
                  </a:txBody>
                  <a:tcPr marT="68575" marB="68575" marR="68575" marL="68575"/>
                </a:tc>
                <a:tc>
                  <a:txBody>
                    <a:bodyPr>
                      <a:noAutofit/>
                    </a:bodyPr>
                    <a:lstStyle/>
                    <a:p>
                      <a:pPr indent="0" lvl="0" marL="0" rtl="0" algn="l">
                        <a:spcBef>
                          <a:spcPts val="0"/>
                        </a:spcBef>
                        <a:spcAft>
                          <a:spcPts val="0"/>
                        </a:spcAft>
                        <a:buNone/>
                      </a:pPr>
                      <a:r>
                        <a:rPr lang="en"/>
                        <a:t>17</a:t>
                      </a:r>
                      <a:endParaRPr/>
                    </a:p>
                  </a:txBody>
                  <a:tcPr marT="68575" marB="68575" marR="68575" marL="6857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217675" y="-178650"/>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lang="en" sz="4400">
                <a:latin typeface="Calibri"/>
                <a:ea typeface="Calibri"/>
                <a:cs typeface="Calibri"/>
                <a:sym typeface="Calibri"/>
              </a:rPr>
              <a:t>FRDPARRC</a:t>
            </a:r>
            <a:endParaRPr/>
          </a:p>
        </p:txBody>
      </p:sp>
      <p:graphicFrame>
        <p:nvGraphicFramePr>
          <p:cNvPr id="69" name="Google Shape;69;p14"/>
          <p:cNvGraphicFramePr/>
          <p:nvPr/>
        </p:nvGraphicFramePr>
        <p:xfrm>
          <a:off x="217675" y="520550"/>
          <a:ext cx="3000000" cy="3000000"/>
        </p:xfrm>
        <a:graphic>
          <a:graphicData uri="http://schemas.openxmlformats.org/drawingml/2006/table">
            <a:tbl>
              <a:tblPr>
                <a:noFill/>
                <a:tableStyleId>{18C755DD-A921-4188-85BB-9485C45EB806}</a:tableStyleId>
              </a:tblPr>
              <a:tblGrid>
                <a:gridCol w="1602975"/>
                <a:gridCol w="1402700"/>
                <a:gridCol w="1461500"/>
                <a:gridCol w="1438550"/>
                <a:gridCol w="1204325"/>
                <a:gridCol w="1274400"/>
              </a:tblGrid>
              <a:tr h="891450">
                <a:tc>
                  <a:txBody>
                    <a:bodyPr>
                      <a:noAutofit/>
                    </a:bodyPr>
                    <a:lstStyle/>
                    <a:p>
                      <a:pPr indent="0" lvl="0" marL="0" rtl="0" algn="ctr">
                        <a:spcBef>
                          <a:spcPts val="0"/>
                        </a:spcBef>
                        <a:spcAft>
                          <a:spcPts val="0"/>
                        </a:spcAft>
                        <a:buNone/>
                      </a:pPr>
                      <a:r>
                        <a:rPr b="1" lang="en" sz="1800">
                          <a:solidFill>
                            <a:srgbClr val="0000FF"/>
                          </a:solidFill>
                        </a:rPr>
                        <a:t>Functional Reqs</a:t>
                      </a:r>
                      <a:endParaRPr b="1" sz="1800">
                        <a:solidFill>
                          <a:srgbClr val="0000FF"/>
                        </a:solidFill>
                      </a:endParaRPr>
                    </a:p>
                  </a:txBody>
                  <a:tcPr marT="103625" marB="103625" marR="75425" marL="75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0000FF"/>
                          </a:solidFill>
                        </a:rPr>
                        <a:t>Design</a:t>
                      </a:r>
                      <a:br>
                        <a:rPr b="1" lang="en" sz="1800">
                          <a:solidFill>
                            <a:srgbClr val="0000FF"/>
                          </a:solidFill>
                        </a:rPr>
                      </a:br>
                      <a:r>
                        <a:rPr b="1" lang="en" sz="1800">
                          <a:solidFill>
                            <a:srgbClr val="0000FF"/>
                          </a:solidFill>
                        </a:rPr>
                        <a:t>Parameters</a:t>
                      </a:r>
                      <a:endParaRPr b="1" sz="1800">
                        <a:solidFill>
                          <a:srgbClr val="0000FF"/>
                        </a:solidFill>
                      </a:endParaRPr>
                    </a:p>
                  </a:txBody>
                  <a:tcPr marT="103625" marB="103625" marR="75425" marL="75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0000FF"/>
                          </a:solidFill>
                        </a:rPr>
                        <a:t>Analysis</a:t>
                      </a:r>
                      <a:endParaRPr b="1" sz="1800">
                        <a:solidFill>
                          <a:srgbClr val="0000FF"/>
                        </a:solidFill>
                      </a:endParaRPr>
                    </a:p>
                  </a:txBody>
                  <a:tcPr marT="103625" marB="103625" marR="75425" marL="75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0000FF"/>
                          </a:solidFill>
                        </a:rPr>
                        <a:t>References</a:t>
                      </a:r>
                      <a:endParaRPr b="1" sz="1800">
                        <a:solidFill>
                          <a:srgbClr val="0000FF"/>
                        </a:solidFill>
                      </a:endParaRPr>
                    </a:p>
                  </a:txBody>
                  <a:tcPr marT="103625" marB="103625" marR="75425" marL="75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0000FF"/>
                          </a:solidFill>
                        </a:rPr>
                        <a:t>Risks</a:t>
                      </a:r>
                      <a:endParaRPr b="1" sz="1800">
                        <a:solidFill>
                          <a:srgbClr val="0000FF"/>
                        </a:solidFill>
                      </a:endParaRPr>
                    </a:p>
                  </a:txBody>
                  <a:tcPr marT="103625" marB="103625" marR="75425" marL="75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0000FF"/>
                          </a:solidFill>
                        </a:rPr>
                        <a:t>CMs</a:t>
                      </a:r>
                      <a:endParaRPr b="1" sz="1800">
                        <a:solidFill>
                          <a:srgbClr val="0000FF"/>
                        </a:solidFill>
                      </a:endParaRPr>
                    </a:p>
                  </a:txBody>
                  <a:tcPr marT="103625" marB="103625" marR="75425" marL="75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08175">
                <a:tc>
                  <a:txBody>
                    <a:bodyPr>
                      <a:noAutofit/>
                    </a:bodyPr>
                    <a:lstStyle/>
                    <a:p>
                      <a:pPr indent="0" lvl="0" marL="0" rtl="0" algn="ctr">
                        <a:spcBef>
                          <a:spcPts val="0"/>
                        </a:spcBef>
                        <a:spcAft>
                          <a:spcPts val="0"/>
                        </a:spcAft>
                        <a:buNone/>
                      </a:pPr>
                      <a:r>
                        <a:rPr lang="en" sz="1800"/>
                        <a:t>Abbe Error</a:t>
                      </a:r>
                      <a:endParaRPr sz="1800"/>
                    </a:p>
                  </a:txBody>
                  <a:tcPr marT="91425" marB="91425" marR="91425" marL="91425">
                    <a:lnT cap="flat" cmpd="sng" w="9525">
                      <a:solidFill>
                        <a:srgbClr val="000000"/>
                      </a:solidFill>
                      <a:prstDash val="solid"/>
                      <a:round/>
                      <a:headEnd len="sm" w="sm" type="none"/>
                      <a:tailEnd len="sm" w="sm" type="none"/>
                    </a:lnT>
                  </a:tcPr>
                </a:tc>
                <a:tc>
                  <a:txBody>
                    <a:bodyPr>
                      <a:noAutofit/>
                    </a:bodyPr>
                    <a:lstStyle/>
                    <a:p>
                      <a:pPr indent="0" lvl="0" marL="0" rtl="0" algn="ctr">
                        <a:spcBef>
                          <a:spcPts val="0"/>
                        </a:spcBef>
                        <a:spcAft>
                          <a:spcPts val="0"/>
                        </a:spcAft>
                        <a:buClr>
                          <a:schemeClr val="dk1"/>
                        </a:buClr>
                        <a:buSzPts val="1100"/>
                        <a:buFont typeface="Arial"/>
                        <a:buNone/>
                      </a:pPr>
                      <a:r>
                        <a:rPr lang="en" sz="1800"/>
                        <a:t>Linkage </a:t>
                      </a:r>
                      <a:r>
                        <a:rPr lang="en" sz="1800"/>
                        <a:t>Pivot Point </a:t>
                      </a:r>
                      <a:endParaRPr sz="1800"/>
                    </a:p>
                  </a:txBody>
                  <a:tcPr marT="91425" marB="91425" marR="91425" marL="91425">
                    <a:lnT cap="flat" cmpd="sng" w="9525">
                      <a:solidFill>
                        <a:srgbClr val="000000"/>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1800"/>
                        <a:t>Position of Linkages as pivot point </a:t>
                      </a:r>
                      <a:r>
                        <a:rPr lang="en" sz="1800"/>
                        <a:t>changes</a:t>
                      </a:r>
                      <a:endParaRPr sz="1800"/>
                    </a:p>
                  </a:txBody>
                  <a:tcPr marT="91425" marB="91425" marR="91425" marL="91425">
                    <a:lnT cap="flat" cmpd="sng" w="9525">
                      <a:solidFill>
                        <a:srgbClr val="000000"/>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1800"/>
                        <a:t>Hoberman Spheres</a:t>
                      </a:r>
                      <a:endParaRPr sz="1800"/>
                    </a:p>
                  </a:txBody>
                  <a:tcPr marT="91425" marB="91425" marR="91425" marL="91425">
                    <a:lnT cap="flat" cmpd="sng" w="9525">
                      <a:solidFill>
                        <a:srgbClr val="000000"/>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1800"/>
                        <a:t>Slop in Joints </a:t>
                      </a:r>
                      <a:endParaRPr sz="1800"/>
                    </a:p>
                  </a:txBody>
                  <a:tcPr marT="91425" marB="91425" marR="91425" marL="91425">
                    <a:lnT cap="flat" cmpd="sng" w="9525">
                      <a:solidFill>
                        <a:srgbClr val="000000"/>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en" sz="1800"/>
                        <a:t>Locknuts &amp; Hex nuts</a:t>
                      </a:r>
                      <a:endParaRPr sz="1800"/>
                    </a:p>
                  </a:txBody>
                  <a:tcPr marT="91425" marB="91425" marR="91425" marL="91425">
                    <a:lnT cap="flat" cmpd="sng" w="9525">
                      <a:solidFill>
                        <a:srgbClr val="000000"/>
                      </a:solidFill>
                      <a:prstDash val="solid"/>
                      <a:round/>
                      <a:headEnd len="sm" w="sm" type="none"/>
                      <a:tailEnd len="sm" w="sm" type="none"/>
                    </a:lnT>
                  </a:tcPr>
                </a:tc>
              </a:tr>
              <a:tr h="1345875">
                <a:tc>
                  <a:txBody>
                    <a:bodyPr>
                      <a:noAutofit/>
                    </a:bodyPr>
                    <a:lstStyle/>
                    <a:p>
                      <a:pPr indent="0" lvl="0" marL="0" rtl="0" algn="ctr">
                        <a:spcBef>
                          <a:spcPts val="0"/>
                        </a:spcBef>
                        <a:spcAft>
                          <a:spcPts val="0"/>
                        </a:spcAft>
                        <a:buNone/>
                      </a:pPr>
                      <a:r>
                        <a:rPr lang="en" sz="1800"/>
                        <a:t>Precision</a:t>
                      </a:r>
                      <a:endParaRPr sz="1800"/>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lang="en" sz="1800">
                          <a:solidFill>
                            <a:schemeClr val="dk1"/>
                          </a:solidFill>
                        </a:rPr>
                        <a:t>Leadscrew and nut</a:t>
                      </a:r>
                      <a:endParaRPr sz="1800"/>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Center of rotation </a:t>
                      </a:r>
                      <a:endParaRPr sz="1800"/>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Four Bar </a:t>
                      </a:r>
                      <a:r>
                        <a:rPr lang="en" sz="1800"/>
                        <a:t>Linkages</a:t>
                      </a:r>
                      <a:endParaRPr sz="1800"/>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Keyhole applies too much friction on carriage   </a:t>
                      </a:r>
                      <a:endParaRPr sz="1800"/>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Keyhole slot</a:t>
                      </a:r>
                      <a:endParaRPr sz="1800"/>
                    </a:p>
                  </a:txBody>
                  <a:tcPr marT="91425" marB="91425" marR="91425" marL="91425">
                    <a:lnB cap="flat" cmpd="sng" w="9525">
                      <a:solidFill>
                        <a:srgbClr val="9E9E9E"/>
                      </a:solidFill>
                      <a:prstDash val="solid"/>
                      <a:round/>
                      <a:headEnd len="sm" w="sm" type="none"/>
                      <a:tailEnd len="sm" w="sm" type="none"/>
                    </a:lnB>
                  </a:tcPr>
                </a:tc>
              </a:tr>
              <a:tr h="870450">
                <a:tc>
                  <a:txBody>
                    <a:bodyPr>
                      <a:noAutofit/>
                    </a:bodyPr>
                    <a:lstStyle/>
                    <a:p>
                      <a:pPr indent="0" lvl="0" marL="0" rtl="0" algn="ctr">
                        <a:spcBef>
                          <a:spcPts val="0"/>
                        </a:spcBef>
                        <a:spcAft>
                          <a:spcPts val="0"/>
                        </a:spcAft>
                        <a:buNone/>
                      </a:pPr>
                      <a:r>
                        <a:rPr lang="en" sz="1800"/>
                        <a:t>Repeatability </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St </a:t>
                      </a:r>
                      <a:r>
                        <a:rPr lang="en" sz="1800"/>
                        <a:t>Venant's</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t/>
                      </a:r>
                      <a:endParaRPr sz="18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124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Strategies and Concepts</a:t>
            </a:r>
            <a:endParaRPr/>
          </a:p>
        </p:txBody>
      </p:sp>
      <p:sp>
        <p:nvSpPr>
          <p:cNvPr id="76" name="Google Shape;7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77" name="Google Shape;77;p15"/>
          <p:cNvPicPr preferRelativeResize="0"/>
          <p:nvPr/>
        </p:nvPicPr>
        <p:blipFill>
          <a:blip r:embed="rId3">
            <a:alphaModFix/>
          </a:blip>
          <a:stretch>
            <a:fillRect/>
          </a:stretch>
        </p:blipFill>
        <p:spPr>
          <a:xfrm>
            <a:off x="577475" y="697550"/>
            <a:ext cx="2031847" cy="3274375"/>
          </a:xfrm>
          <a:prstGeom prst="rect">
            <a:avLst/>
          </a:prstGeom>
          <a:noFill/>
          <a:ln>
            <a:noFill/>
          </a:ln>
        </p:spPr>
      </p:pic>
      <p:sp>
        <p:nvSpPr>
          <p:cNvPr id="78" name="Google Shape;78;p15"/>
          <p:cNvSpPr txBox="1"/>
          <p:nvPr/>
        </p:nvSpPr>
        <p:spPr>
          <a:xfrm>
            <a:off x="265625" y="3971925"/>
            <a:ext cx="3112500" cy="6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Inspired by Hoberman Spheres </a:t>
            </a:r>
            <a:endParaRPr>
              <a:latin typeface="Proxima Nova"/>
              <a:ea typeface="Proxima Nova"/>
              <a:cs typeface="Proxima Nova"/>
              <a:sym typeface="Proxima Nova"/>
            </a:endParaRPr>
          </a:p>
        </p:txBody>
      </p:sp>
      <p:pic>
        <p:nvPicPr>
          <p:cNvPr id="79" name="Google Shape;79;p15"/>
          <p:cNvPicPr preferRelativeResize="0"/>
          <p:nvPr/>
        </p:nvPicPr>
        <p:blipFill>
          <a:blip r:embed="rId4">
            <a:alphaModFix/>
          </a:blip>
          <a:stretch>
            <a:fillRect/>
          </a:stretch>
        </p:blipFill>
        <p:spPr>
          <a:xfrm>
            <a:off x="5643525" y="168025"/>
            <a:ext cx="3054527" cy="4182975"/>
          </a:xfrm>
          <a:prstGeom prst="rect">
            <a:avLst/>
          </a:prstGeom>
          <a:noFill/>
          <a:ln>
            <a:noFill/>
          </a:ln>
        </p:spPr>
      </p:pic>
      <p:sp>
        <p:nvSpPr>
          <p:cNvPr id="80" name="Google Shape;80;p15"/>
          <p:cNvSpPr txBox="1"/>
          <p:nvPr/>
        </p:nvSpPr>
        <p:spPr>
          <a:xfrm>
            <a:off x="5444400" y="4253600"/>
            <a:ext cx="3387900" cy="8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Initial Idea:</a:t>
            </a:r>
            <a:br>
              <a:rPr lang="en">
                <a:latin typeface="Proxima Nova"/>
                <a:ea typeface="Proxima Nova"/>
                <a:cs typeface="Proxima Nova"/>
                <a:sym typeface="Proxima Nova"/>
              </a:rPr>
            </a:br>
            <a:r>
              <a:rPr lang="en">
                <a:latin typeface="Proxima Nova"/>
                <a:ea typeface="Proxima Nova"/>
                <a:cs typeface="Proxima Nova"/>
                <a:sym typeface="Proxima Nova"/>
              </a:rPr>
              <a:t>Modify pitch of carriage using a wedge in the assembly </a:t>
            </a:r>
            <a:endParaRPr>
              <a:latin typeface="Proxima Nova"/>
              <a:ea typeface="Proxima Nova"/>
              <a:cs typeface="Proxima Nova"/>
              <a:sym typeface="Proxima Nova"/>
            </a:endParaRPr>
          </a:p>
        </p:txBody>
      </p:sp>
      <p:pic>
        <p:nvPicPr>
          <p:cNvPr id="81" name="Google Shape;81;p15"/>
          <p:cNvPicPr preferRelativeResize="0"/>
          <p:nvPr/>
        </p:nvPicPr>
        <p:blipFill rotWithShape="1">
          <a:blip r:embed="rId5">
            <a:alphaModFix/>
          </a:blip>
          <a:srcRect b="35562" l="30378" r="27021" t="23376"/>
          <a:stretch/>
        </p:blipFill>
        <p:spPr>
          <a:xfrm>
            <a:off x="2937232" y="697550"/>
            <a:ext cx="2550068" cy="3274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
        <p:nvSpPr>
          <p:cNvPr id="87" name="Google Shape;87;p16"/>
          <p:cNvSpPr txBox="1"/>
          <p:nvPr/>
        </p:nvSpPr>
        <p:spPr>
          <a:xfrm>
            <a:off x="4420525" y="168118"/>
            <a:ext cx="4656900" cy="6168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9E565D"/>
              </a:buClr>
              <a:buSzPts val="1400"/>
              <a:buFont typeface="Arial"/>
              <a:buNone/>
            </a:pPr>
            <a:r>
              <a:rPr b="1" lang="en" sz="1800">
                <a:solidFill>
                  <a:srgbClr val="FFFFFF"/>
                </a:solidFill>
              </a:rPr>
              <a:t>Design Principles</a:t>
            </a:r>
            <a:endParaRPr sz="1800"/>
          </a:p>
        </p:txBody>
      </p:sp>
      <p:sp>
        <p:nvSpPr>
          <p:cNvPr id="88" name="Google Shape;88;p16"/>
          <p:cNvSpPr txBox="1"/>
          <p:nvPr/>
        </p:nvSpPr>
        <p:spPr>
          <a:xfrm>
            <a:off x="4572000" y="712650"/>
            <a:ext cx="4412400" cy="4251000"/>
          </a:xfrm>
          <a:prstGeom prst="rect">
            <a:avLst/>
          </a:prstGeom>
          <a:noFill/>
          <a:ln>
            <a:noFill/>
          </a:ln>
        </p:spPr>
        <p:txBody>
          <a:bodyPr anchorCtr="0" anchor="t" bIns="34275" lIns="68575" spcFirstLastPara="1" rIns="68575" wrap="square" tIns="34275">
            <a:noAutofit/>
          </a:bodyPr>
          <a:lstStyle/>
          <a:p>
            <a:pPr indent="0" lvl="0" marL="0" marR="0" rtl="0" algn="l">
              <a:spcBef>
                <a:spcPts val="900"/>
              </a:spcBef>
              <a:spcAft>
                <a:spcPts val="0"/>
              </a:spcAft>
              <a:buNone/>
            </a:pPr>
            <a:r>
              <a:t/>
            </a:r>
            <a:endParaRPr sz="1800">
              <a:solidFill>
                <a:schemeClr val="dk1"/>
              </a:solidFill>
            </a:endParaRPr>
          </a:p>
          <a:p>
            <a:pPr indent="-266700" lvl="0" marL="254000" marR="0" rtl="0" algn="l">
              <a:spcBef>
                <a:spcPts val="900"/>
              </a:spcBef>
              <a:spcAft>
                <a:spcPts val="0"/>
              </a:spcAft>
              <a:buClr>
                <a:schemeClr val="dk1"/>
              </a:buClr>
              <a:buSzPts val="1800"/>
              <a:buFont typeface="Arial"/>
              <a:buChar char="•"/>
            </a:pPr>
            <a:r>
              <a:rPr lang="en" sz="1800">
                <a:solidFill>
                  <a:schemeClr val="dk1"/>
                </a:solidFill>
              </a:rPr>
              <a:t>Prevent yaw in Z axis with the keyhole slot</a:t>
            </a:r>
            <a:r>
              <a:rPr lang="en" sz="1800">
                <a:solidFill>
                  <a:schemeClr val="dk1"/>
                </a:solidFill>
              </a:rPr>
              <a:t> </a:t>
            </a:r>
            <a:endParaRPr sz="1800">
              <a:solidFill>
                <a:schemeClr val="dk1"/>
              </a:solidFill>
            </a:endParaRPr>
          </a:p>
          <a:p>
            <a:pPr indent="-266700" lvl="0" marL="254000" marR="0" rtl="0" algn="l">
              <a:spcBef>
                <a:spcPts val="900"/>
              </a:spcBef>
              <a:spcAft>
                <a:spcPts val="0"/>
              </a:spcAft>
              <a:buClr>
                <a:schemeClr val="dk1"/>
              </a:buClr>
              <a:buSzPts val="1800"/>
              <a:buChar char="•"/>
            </a:pPr>
            <a:r>
              <a:rPr lang="en" sz="1800">
                <a:solidFill>
                  <a:schemeClr val="dk1"/>
                </a:solidFill>
              </a:rPr>
              <a:t>Use hex nuts as hard stops for the assembly</a:t>
            </a:r>
            <a:endParaRPr sz="1800">
              <a:solidFill>
                <a:schemeClr val="dk1"/>
              </a:solidFill>
            </a:endParaRPr>
          </a:p>
          <a:p>
            <a:pPr indent="-266700" lvl="0" marL="254000" marR="0" rtl="0" algn="l">
              <a:spcBef>
                <a:spcPts val="900"/>
              </a:spcBef>
              <a:spcAft>
                <a:spcPts val="0"/>
              </a:spcAft>
              <a:buClr>
                <a:schemeClr val="dk1"/>
              </a:buClr>
              <a:buSzPts val="1800"/>
              <a:buChar char="•"/>
            </a:pPr>
            <a:r>
              <a:rPr lang="en" sz="1800">
                <a:solidFill>
                  <a:schemeClr val="dk1"/>
                </a:solidFill>
              </a:rPr>
              <a:t>Apply St Venant’s in the design of the carriage</a:t>
            </a:r>
            <a:br>
              <a:rPr lang="en" sz="1800">
                <a:solidFill>
                  <a:schemeClr val="dk1"/>
                </a:solidFill>
              </a:rPr>
            </a:br>
            <a:r>
              <a:rPr lang="en" sz="1800">
                <a:solidFill>
                  <a:schemeClr val="dk1"/>
                </a:solidFill>
              </a:rPr>
              <a:t>-Holes are located 4 characteristic dimensions from critical features</a:t>
            </a:r>
            <a:br>
              <a:rPr lang="en" sz="1800">
                <a:solidFill>
                  <a:schemeClr val="dk1"/>
                </a:solidFill>
              </a:rPr>
            </a:br>
            <a:r>
              <a:rPr lang="en" sz="1800">
                <a:solidFill>
                  <a:schemeClr val="dk1"/>
                </a:solidFill>
              </a:rPr>
              <a:t>-length of the </a:t>
            </a:r>
            <a:r>
              <a:rPr lang="en" sz="1800">
                <a:solidFill>
                  <a:schemeClr val="dk1"/>
                </a:solidFill>
              </a:rPr>
              <a:t>carriage</a:t>
            </a:r>
            <a:r>
              <a:rPr lang="en" sz="1800">
                <a:solidFill>
                  <a:schemeClr val="dk1"/>
                </a:solidFill>
              </a:rPr>
              <a:t> 4x that of the diameter of the lead screw</a:t>
            </a:r>
            <a:endParaRPr sz="1800">
              <a:solidFill>
                <a:schemeClr val="dk1"/>
              </a:solidFill>
            </a:endParaRPr>
          </a:p>
          <a:p>
            <a:pPr indent="-266700" lvl="0" marL="254000" marR="0" rtl="0" algn="l">
              <a:spcBef>
                <a:spcPts val="900"/>
              </a:spcBef>
              <a:spcAft>
                <a:spcPts val="0"/>
              </a:spcAft>
              <a:buClr>
                <a:schemeClr val="dk1"/>
              </a:buClr>
              <a:buSzPts val="1800"/>
              <a:buChar char="•"/>
            </a:pPr>
            <a:r>
              <a:rPr lang="en" sz="1800">
                <a:solidFill>
                  <a:schemeClr val="dk1"/>
                </a:solidFill>
              </a:rPr>
              <a:t>Holes for bolts are waterjeted with a quality of 4 </a:t>
            </a:r>
            <a:endParaRPr sz="1800">
              <a:solidFill>
                <a:schemeClr val="dk1"/>
              </a:solidFill>
            </a:endParaRPr>
          </a:p>
          <a:p>
            <a:pPr indent="0" lvl="0" marL="0" marR="0" rtl="0" algn="l">
              <a:spcBef>
                <a:spcPts val="900"/>
              </a:spcBef>
              <a:spcAft>
                <a:spcPts val="0"/>
              </a:spcAft>
              <a:buNone/>
            </a:pPr>
            <a:r>
              <a:t/>
            </a:r>
            <a:endParaRPr sz="1500">
              <a:solidFill>
                <a:schemeClr val="dk1"/>
              </a:solidFill>
              <a:latin typeface="Arial"/>
              <a:ea typeface="Arial"/>
              <a:cs typeface="Arial"/>
              <a:sym typeface="Arial"/>
            </a:endParaRPr>
          </a:p>
        </p:txBody>
      </p:sp>
      <p:pic>
        <p:nvPicPr>
          <p:cNvPr id="89" name="Google Shape;89;p16"/>
          <p:cNvPicPr preferRelativeResize="0"/>
          <p:nvPr/>
        </p:nvPicPr>
        <p:blipFill>
          <a:blip r:embed="rId3">
            <a:alphaModFix/>
          </a:blip>
          <a:stretch>
            <a:fillRect/>
          </a:stretch>
        </p:blipFill>
        <p:spPr>
          <a:xfrm>
            <a:off x="302825" y="0"/>
            <a:ext cx="1695975" cy="2966675"/>
          </a:xfrm>
          <a:prstGeom prst="rect">
            <a:avLst/>
          </a:prstGeom>
          <a:noFill/>
          <a:ln>
            <a:noFill/>
          </a:ln>
        </p:spPr>
      </p:pic>
      <p:pic>
        <p:nvPicPr>
          <p:cNvPr id="90" name="Google Shape;90;p16"/>
          <p:cNvPicPr preferRelativeResize="0"/>
          <p:nvPr/>
        </p:nvPicPr>
        <p:blipFill>
          <a:blip r:embed="rId4">
            <a:alphaModFix/>
          </a:blip>
          <a:stretch>
            <a:fillRect/>
          </a:stretch>
        </p:blipFill>
        <p:spPr>
          <a:xfrm>
            <a:off x="2162051" y="168125"/>
            <a:ext cx="2409949" cy="2339326"/>
          </a:xfrm>
          <a:prstGeom prst="rect">
            <a:avLst/>
          </a:prstGeom>
          <a:noFill/>
          <a:ln>
            <a:noFill/>
          </a:ln>
        </p:spPr>
      </p:pic>
      <p:pic>
        <p:nvPicPr>
          <p:cNvPr id="91" name="Google Shape;91;p16"/>
          <p:cNvPicPr preferRelativeResize="0"/>
          <p:nvPr/>
        </p:nvPicPr>
        <p:blipFill>
          <a:blip r:embed="rId5">
            <a:alphaModFix/>
          </a:blip>
          <a:stretch>
            <a:fillRect/>
          </a:stretch>
        </p:blipFill>
        <p:spPr>
          <a:xfrm>
            <a:off x="1142800" y="2777215"/>
            <a:ext cx="3496300" cy="21207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sp>
        <p:nvSpPr>
          <p:cNvPr id="97" name="Google Shape;97;p17"/>
          <p:cNvSpPr txBox="1"/>
          <p:nvPr/>
        </p:nvSpPr>
        <p:spPr>
          <a:xfrm>
            <a:off x="4357200" y="134270"/>
            <a:ext cx="4743000" cy="5190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9E565D"/>
              </a:buClr>
              <a:buSzPts val="1400"/>
              <a:buFont typeface="Arial"/>
              <a:buNone/>
            </a:pPr>
            <a:r>
              <a:rPr b="1" i="0" lang="en" sz="1800" u="none" cap="none" strike="noStrike">
                <a:solidFill>
                  <a:srgbClr val="FFFFFF"/>
                </a:solidFill>
                <a:latin typeface="Arial"/>
                <a:ea typeface="Arial"/>
                <a:cs typeface="Arial"/>
                <a:sym typeface="Arial"/>
              </a:rPr>
              <a:t>ANALYSIS &amp; PRELIMINARY TESTS</a:t>
            </a:r>
            <a:endParaRPr sz="1800"/>
          </a:p>
        </p:txBody>
      </p:sp>
      <p:sp>
        <p:nvSpPr>
          <p:cNvPr id="98" name="Google Shape;98;p17"/>
          <p:cNvSpPr txBox="1"/>
          <p:nvPr/>
        </p:nvSpPr>
        <p:spPr>
          <a:xfrm>
            <a:off x="4572000" y="862650"/>
            <a:ext cx="4313400" cy="3418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p>
          <a:p>
            <a:pPr indent="-266700" lvl="0" marL="254000" marR="0" rtl="0" algn="l">
              <a:spcBef>
                <a:spcPts val="900"/>
              </a:spcBef>
              <a:spcAft>
                <a:spcPts val="0"/>
              </a:spcAft>
              <a:buClr>
                <a:schemeClr val="dk1"/>
              </a:buClr>
              <a:buSzPts val="1800"/>
              <a:buFont typeface="Arial"/>
              <a:buChar char="•"/>
            </a:pPr>
            <a:r>
              <a:rPr lang="en" sz="1800">
                <a:solidFill>
                  <a:schemeClr val="dk1"/>
                </a:solidFill>
              </a:rPr>
              <a:t>Change angle of pivot points by changing </a:t>
            </a:r>
            <a:r>
              <a:rPr b="1" i="1" lang="en" sz="1800">
                <a:solidFill>
                  <a:schemeClr val="dk1"/>
                </a:solidFill>
              </a:rPr>
              <a:t>h</a:t>
            </a:r>
            <a:r>
              <a:rPr i="1" lang="en" sz="1800">
                <a:solidFill>
                  <a:schemeClr val="dk1"/>
                </a:solidFill>
              </a:rPr>
              <a:t> </a:t>
            </a:r>
            <a:r>
              <a:rPr lang="en" sz="1800">
                <a:solidFill>
                  <a:schemeClr val="dk1"/>
                </a:solidFill>
              </a:rPr>
              <a:t>to </a:t>
            </a:r>
            <a:r>
              <a:rPr lang="en" sz="1800">
                <a:solidFill>
                  <a:schemeClr val="dk1"/>
                </a:solidFill>
              </a:rPr>
              <a:t>change pitch and roll and </a:t>
            </a:r>
            <a:r>
              <a:rPr lang="en" sz="1800">
                <a:solidFill>
                  <a:schemeClr val="dk1"/>
                </a:solidFill>
              </a:rPr>
              <a:t>create an asymmetrical linkage </a:t>
            </a:r>
            <a:endParaRPr sz="1800">
              <a:solidFill>
                <a:schemeClr val="dk1"/>
              </a:solidFill>
            </a:endParaRPr>
          </a:p>
          <a:p>
            <a:pPr indent="-266700" lvl="0" marL="254000" marR="0" rtl="0" algn="l">
              <a:spcBef>
                <a:spcPts val="900"/>
              </a:spcBef>
              <a:spcAft>
                <a:spcPts val="0"/>
              </a:spcAft>
              <a:buClr>
                <a:schemeClr val="dk1"/>
              </a:buClr>
              <a:buSzPts val="1800"/>
              <a:buChar char="•"/>
            </a:pPr>
            <a:r>
              <a:rPr lang="en" sz="1800">
                <a:solidFill>
                  <a:schemeClr val="dk1"/>
                </a:solidFill>
              </a:rPr>
              <a:t>Measure the distance between linkage connections and the </a:t>
            </a:r>
            <a:r>
              <a:rPr lang="en" sz="1800">
                <a:solidFill>
                  <a:schemeClr val="dk1"/>
                </a:solidFill>
              </a:rPr>
              <a:t>height</a:t>
            </a:r>
            <a:r>
              <a:rPr lang="en" sz="1800">
                <a:solidFill>
                  <a:schemeClr val="dk1"/>
                </a:solidFill>
              </a:rPr>
              <a:t> difference between linkage connections</a:t>
            </a:r>
            <a:endParaRPr sz="1800">
              <a:solidFill>
                <a:schemeClr val="dk1"/>
              </a:solidFill>
            </a:endParaRPr>
          </a:p>
          <a:p>
            <a:pPr indent="0" lvl="0" marL="457200" marR="0" rtl="0" algn="l">
              <a:spcBef>
                <a:spcPts val="900"/>
              </a:spcBef>
              <a:spcAft>
                <a:spcPts val="0"/>
              </a:spcAft>
              <a:buNone/>
            </a:pPr>
            <a:r>
              <a:t/>
            </a:r>
            <a:endParaRPr sz="1500">
              <a:solidFill>
                <a:schemeClr val="dk1"/>
              </a:solidFill>
              <a:latin typeface="Arial"/>
              <a:ea typeface="Arial"/>
              <a:cs typeface="Arial"/>
              <a:sym typeface="Arial"/>
            </a:endParaRPr>
          </a:p>
        </p:txBody>
      </p:sp>
      <p:pic>
        <p:nvPicPr>
          <p:cNvPr id="99" name="Google Shape;99;p17"/>
          <p:cNvPicPr preferRelativeResize="0"/>
          <p:nvPr/>
        </p:nvPicPr>
        <p:blipFill rotWithShape="1">
          <a:blip r:embed="rId3">
            <a:alphaModFix/>
          </a:blip>
          <a:srcRect b="20038" l="6629" r="0" t="0"/>
          <a:stretch/>
        </p:blipFill>
        <p:spPr>
          <a:xfrm>
            <a:off x="257750" y="199250"/>
            <a:ext cx="3077825" cy="1876725"/>
          </a:xfrm>
          <a:prstGeom prst="rect">
            <a:avLst/>
          </a:prstGeom>
          <a:noFill/>
          <a:ln>
            <a:noFill/>
          </a:ln>
        </p:spPr>
      </p:pic>
      <p:pic>
        <p:nvPicPr>
          <p:cNvPr id="100" name="Google Shape;100;p17"/>
          <p:cNvPicPr preferRelativeResize="0"/>
          <p:nvPr/>
        </p:nvPicPr>
        <p:blipFill>
          <a:blip r:embed="rId4">
            <a:alphaModFix/>
          </a:blip>
          <a:stretch>
            <a:fillRect/>
          </a:stretch>
        </p:blipFill>
        <p:spPr>
          <a:xfrm>
            <a:off x="257750" y="2483200"/>
            <a:ext cx="3935550" cy="115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3">
            <a:alphaModFix/>
          </a:blip>
          <a:srcRect b="45533" l="4949" r="11298" t="0"/>
          <a:stretch/>
        </p:blipFill>
        <p:spPr>
          <a:xfrm>
            <a:off x="3020838" y="156250"/>
            <a:ext cx="3005600" cy="2801499"/>
          </a:xfrm>
          <a:prstGeom prst="rect">
            <a:avLst/>
          </a:prstGeom>
          <a:noFill/>
          <a:ln>
            <a:noFill/>
          </a:ln>
        </p:spPr>
      </p:pic>
      <p:pic>
        <p:nvPicPr>
          <p:cNvPr id="106" name="Google Shape;106;p18"/>
          <p:cNvPicPr preferRelativeResize="0"/>
          <p:nvPr/>
        </p:nvPicPr>
        <p:blipFill rotWithShape="1">
          <a:blip r:embed="rId4">
            <a:alphaModFix/>
          </a:blip>
          <a:srcRect b="0" l="0" r="0" t="2362"/>
          <a:stretch/>
        </p:blipFill>
        <p:spPr>
          <a:xfrm>
            <a:off x="-175425" y="61975"/>
            <a:ext cx="3377325" cy="4815999"/>
          </a:xfrm>
          <a:prstGeom prst="rect">
            <a:avLst/>
          </a:prstGeom>
          <a:noFill/>
          <a:ln>
            <a:noFill/>
          </a:ln>
        </p:spPr>
      </p:pic>
      <p:sp>
        <p:nvSpPr>
          <p:cNvPr id="107" name="Google Shape;107;p18"/>
          <p:cNvSpPr txBox="1"/>
          <p:nvPr/>
        </p:nvSpPr>
        <p:spPr>
          <a:xfrm rot="-5400000">
            <a:off x="1557075" y="2785300"/>
            <a:ext cx="635100" cy="2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latin typeface="Proxima Nova"/>
                <a:ea typeface="Proxima Nova"/>
                <a:cs typeface="Proxima Nova"/>
                <a:sym typeface="Proxima Nova"/>
              </a:rPr>
              <a:t>y</a:t>
            </a:r>
            <a:endParaRPr b="1">
              <a:solidFill>
                <a:srgbClr val="3C78D8"/>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0FFFF"/>
              </a:solidFill>
              <a:latin typeface="Proxima Nova"/>
              <a:ea typeface="Proxima Nova"/>
              <a:cs typeface="Proxima Nova"/>
              <a:sym typeface="Proxima Nova"/>
            </a:endParaRPr>
          </a:p>
        </p:txBody>
      </p:sp>
      <p:sp>
        <p:nvSpPr>
          <p:cNvPr id="108" name="Google Shape;108;p18"/>
          <p:cNvSpPr txBox="1"/>
          <p:nvPr/>
        </p:nvSpPr>
        <p:spPr>
          <a:xfrm>
            <a:off x="619700" y="2294550"/>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latin typeface="Proxima Nova"/>
                <a:ea typeface="Proxima Nova"/>
                <a:cs typeface="Proxima Nova"/>
                <a:sym typeface="Proxima Nova"/>
              </a:rPr>
              <a:t>A1</a:t>
            </a:r>
            <a:endParaRPr b="1">
              <a:solidFill>
                <a:srgbClr val="0000FF"/>
              </a:solidFill>
              <a:latin typeface="Proxima Nova"/>
              <a:ea typeface="Proxima Nova"/>
              <a:cs typeface="Proxima Nova"/>
              <a:sym typeface="Proxima Nova"/>
            </a:endParaRPr>
          </a:p>
        </p:txBody>
      </p:sp>
      <p:sp>
        <p:nvSpPr>
          <p:cNvPr id="109" name="Google Shape;109;p18"/>
          <p:cNvSpPr txBox="1"/>
          <p:nvPr/>
        </p:nvSpPr>
        <p:spPr>
          <a:xfrm>
            <a:off x="2075963" y="2001125"/>
            <a:ext cx="485400" cy="3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latin typeface="Proxima Nova"/>
                <a:ea typeface="Proxima Nova"/>
                <a:cs typeface="Proxima Nova"/>
                <a:sym typeface="Proxima Nova"/>
              </a:rPr>
              <a:t>A2</a:t>
            </a:r>
            <a:endParaRPr b="1">
              <a:solidFill>
                <a:srgbClr val="0000FF"/>
              </a:solidFill>
              <a:latin typeface="Proxima Nova"/>
              <a:ea typeface="Proxima Nova"/>
              <a:cs typeface="Proxima Nova"/>
              <a:sym typeface="Proxima Nova"/>
            </a:endParaRPr>
          </a:p>
        </p:txBody>
      </p:sp>
      <p:sp>
        <p:nvSpPr>
          <p:cNvPr id="110" name="Google Shape;110;p18"/>
          <p:cNvSpPr txBox="1"/>
          <p:nvPr/>
        </p:nvSpPr>
        <p:spPr>
          <a:xfrm rot="-5400000">
            <a:off x="904250" y="2860275"/>
            <a:ext cx="8469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78D8"/>
                </a:solidFill>
                <a:latin typeface="Proxima Nova"/>
                <a:ea typeface="Proxima Nova"/>
                <a:cs typeface="Proxima Nova"/>
                <a:sym typeface="Proxima Nova"/>
              </a:rPr>
              <a:t>y-h</a:t>
            </a:r>
            <a:endParaRPr b="1">
              <a:solidFill>
                <a:srgbClr val="3C78D8"/>
              </a:solidFill>
              <a:latin typeface="Proxima Nova"/>
              <a:ea typeface="Proxima Nova"/>
              <a:cs typeface="Proxima Nova"/>
              <a:sym typeface="Proxima Nova"/>
            </a:endParaRPr>
          </a:p>
        </p:txBody>
      </p:sp>
      <p:sp>
        <p:nvSpPr>
          <p:cNvPr id="111" name="Google Shape;111;p18"/>
          <p:cNvSpPr txBox="1"/>
          <p:nvPr/>
        </p:nvSpPr>
        <p:spPr>
          <a:xfrm>
            <a:off x="5024725" y="2659425"/>
            <a:ext cx="1001700" cy="3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761D"/>
                </a:solidFill>
                <a:latin typeface="Proxima Nova"/>
                <a:ea typeface="Proxima Nova"/>
                <a:cs typeface="Proxima Nova"/>
                <a:sym typeface="Proxima Nova"/>
              </a:rPr>
              <a:t>lsin(B2)</a:t>
            </a:r>
            <a:endParaRPr b="1" sz="1800">
              <a:solidFill>
                <a:srgbClr val="38761D"/>
              </a:solidFill>
              <a:latin typeface="Proxima Nova"/>
              <a:ea typeface="Proxima Nova"/>
              <a:cs typeface="Proxima Nova"/>
              <a:sym typeface="Proxima Nova"/>
            </a:endParaRPr>
          </a:p>
        </p:txBody>
      </p:sp>
      <p:sp>
        <p:nvSpPr>
          <p:cNvPr id="112" name="Google Shape;112;p18"/>
          <p:cNvSpPr txBox="1"/>
          <p:nvPr/>
        </p:nvSpPr>
        <p:spPr>
          <a:xfrm rot="-5400000">
            <a:off x="4456038" y="1732625"/>
            <a:ext cx="1080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761D"/>
                </a:solidFill>
                <a:latin typeface="Proxima Nova"/>
                <a:ea typeface="Proxima Nova"/>
                <a:cs typeface="Proxima Nova"/>
                <a:sym typeface="Proxima Nova"/>
              </a:rPr>
              <a:t>lcos(B2)</a:t>
            </a:r>
            <a:endParaRPr b="1" sz="1800">
              <a:solidFill>
                <a:srgbClr val="38761D"/>
              </a:solidFill>
              <a:latin typeface="Proxima Nova"/>
              <a:ea typeface="Proxima Nova"/>
              <a:cs typeface="Proxima Nova"/>
              <a:sym typeface="Proxima Nova"/>
            </a:endParaRPr>
          </a:p>
        </p:txBody>
      </p:sp>
      <p:sp>
        <p:nvSpPr>
          <p:cNvPr id="113" name="Google Shape;113;p18"/>
          <p:cNvSpPr txBox="1"/>
          <p:nvPr/>
        </p:nvSpPr>
        <p:spPr>
          <a:xfrm>
            <a:off x="3418625" y="2712400"/>
            <a:ext cx="10896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761D"/>
                </a:solidFill>
                <a:latin typeface="Proxima Nova"/>
                <a:ea typeface="Proxima Nova"/>
                <a:cs typeface="Proxima Nova"/>
                <a:sym typeface="Proxima Nova"/>
              </a:rPr>
              <a:t> </a:t>
            </a:r>
            <a:r>
              <a:rPr b="1" lang="en" sz="1800">
                <a:solidFill>
                  <a:srgbClr val="38761D"/>
                </a:solidFill>
                <a:latin typeface="Proxima Nova"/>
                <a:ea typeface="Proxima Nova"/>
                <a:cs typeface="Proxima Nova"/>
                <a:sym typeface="Proxima Nova"/>
              </a:rPr>
              <a:t>lsin(B1)</a:t>
            </a:r>
            <a:endParaRPr b="1" sz="1800">
              <a:solidFill>
                <a:srgbClr val="38761D"/>
              </a:solidFill>
              <a:latin typeface="Proxima Nova"/>
              <a:ea typeface="Proxima Nova"/>
              <a:cs typeface="Proxima Nova"/>
              <a:sym typeface="Proxima Nova"/>
            </a:endParaRPr>
          </a:p>
        </p:txBody>
      </p:sp>
      <p:sp>
        <p:nvSpPr>
          <p:cNvPr id="114" name="Google Shape;114;p18"/>
          <p:cNvSpPr txBox="1"/>
          <p:nvPr/>
        </p:nvSpPr>
        <p:spPr>
          <a:xfrm rot="-5400000">
            <a:off x="3940125" y="1732625"/>
            <a:ext cx="950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761D"/>
                </a:solidFill>
                <a:latin typeface="Proxima Nova"/>
                <a:ea typeface="Proxima Nova"/>
                <a:cs typeface="Proxima Nova"/>
                <a:sym typeface="Proxima Nova"/>
              </a:rPr>
              <a:t>lcos(B1)</a:t>
            </a:r>
            <a:endParaRPr b="1" sz="1800">
              <a:solidFill>
                <a:srgbClr val="38761D"/>
              </a:solidFill>
              <a:latin typeface="Proxima Nova"/>
              <a:ea typeface="Proxima Nova"/>
              <a:cs typeface="Proxima Nova"/>
              <a:sym typeface="Proxima Nova"/>
            </a:endParaRPr>
          </a:p>
        </p:txBody>
      </p:sp>
      <p:sp>
        <p:nvSpPr>
          <p:cNvPr id="115" name="Google Shape;115;p18"/>
          <p:cNvSpPr txBox="1"/>
          <p:nvPr/>
        </p:nvSpPr>
        <p:spPr>
          <a:xfrm>
            <a:off x="792775" y="3252550"/>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a:t>
            </a:r>
            <a:r>
              <a:rPr b="1" lang="en">
                <a:solidFill>
                  <a:srgbClr val="FF0000"/>
                </a:solidFill>
                <a:latin typeface="Proxima Nova"/>
                <a:ea typeface="Proxima Nova"/>
                <a:cs typeface="Proxima Nova"/>
                <a:sym typeface="Proxima Nova"/>
              </a:rPr>
              <a:t>1</a:t>
            </a:r>
            <a:endParaRPr b="1">
              <a:solidFill>
                <a:srgbClr val="FF0000"/>
              </a:solidFill>
              <a:latin typeface="Proxima Nova"/>
              <a:ea typeface="Proxima Nova"/>
              <a:cs typeface="Proxima Nova"/>
              <a:sym typeface="Proxima Nova"/>
            </a:endParaRPr>
          </a:p>
        </p:txBody>
      </p:sp>
      <p:sp>
        <p:nvSpPr>
          <p:cNvPr id="116" name="Google Shape;116;p18"/>
          <p:cNvSpPr txBox="1"/>
          <p:nvPr/>
        </p:nvSpPr>
        <p:spPr>
          <a:xfrm>
            <a:off x="792775" y="1336550"/>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B1</a:t>
            </a:r>
            <a:endParaRPr b="1">
              <a:solidFill>
                <a:srgbClr val="FF0000"/>
              </a:solidFill>
              <a:latin typeface="Proxima Nova"/>
              <a:ea typeface="Proxima Nova"/>
              <a:cs typeface="Proxima Nova"/>
              <a:sym typeface="Proxima Nova"/>
            </a:endParaRPr>
          </a:p>
        </p:txBody>
      </p:sp>
      <p:sp>
        <p:nvSpPr>
          <p:cNvPr id="117" name="Google Shape;117;p18"/>
          <p:cNvSpPr txBox="1"/>
          <p:nvPr/>
        </p:nvSpPr>
        <p:spPr>
          <a:xfrm>
            <a:off x="2024325" y="1334400"/>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B2</a:t>
            </a:r>
            <a:endParaRPr b="1">
              <a:solidFill>
                <a:srgbClr val="FF0000"/>
              </a:solidFill>
              <a:latin typeface="Proxima Nova"/>
              <a:ea typeface="Proxima Nova"/>
              <a:cs typeface="Proxima Nova"/>
              <a:sym typeface="Proxima Nova"/>
            </a:endParaRPr>
          </a:p>
        </p:txBody>
      </p:sp>
      <p:sp>
        <p:nvSpPr>
          <p:cNvPr id="118" name="Google Shape;118;p18"/>
          <p:cNvSpPr txBox="1"/>
          <p:nvPr/>
        </p:nvSpPr>
        <p:spPr>
          <a:xfrm>
            <a:off x="2075975" y="3061125"/>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B2</a:t>
            </a:r>
            <a:endParaRPr b="1">
              <a:solidFill>
                <a:srgbClr val="FF0000"/>
              </a:solidFill>
              <a:latin typeface="Proxima Nova"/>
              <a:ea typeface="Proxima Nova"/>
              <a:cs typeface="Proxima Nova"/>
              <a:sym typeface="Proxima Nova"/>
            </a:endParaRPr>
          </a:p>
        </p:txBody>
      </p:sp>
      <p:sp>
        <p:nvSpPr>
          <p:cNvPr id="119" name="Google Shape;119;p18"/>
          <p:cNvSpPr txBox="1"/>
          <p:nvPr/>
        </p:nvSpPr>
        <p:spPr>
          <a:xfrm>
            <a:off x="3914400" y="1505475"/>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B1</a:t>
            </a:r>
            <a:endParaRPr b="1">
              <a:solidFill>
                <a:srgbClr val="FF0000"/>
              </a:solidFill>
              <a:latin typeface="Proxima Nova"/>
              <a:ea typeface="Proxima Nova"/>
              <a:cs typeface="Proxima Nova"/>
              <a:sym typeface="Proxima Nova"/>
            </a:endParaRPr>
          </a:p>
        </p:txBody>
      </p:sp>
      <p:sp>
        <p:nvSpPr>
          <p:cNvPr id="120" name="Google Shape;120;p18"/>
          <p:cNvSpPr txBox="1"/>
          <p:nvPr/>
        </p:nvSpPr>
        <p:spPr>
          <a:xfrm>
            <a:off x="5236288" y="1412525"/>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B2</a:t>
            </a:r>
            <a:endParaRPr b="1">
              <a:solidFill>
                <a:srgbClr val="FF0000"/>
              </a:solidFill>
              <a:latin typeface="Proxima Nova"/>
              <a:ea typeface="Proxima Nova"/>
              <a:cs typeface="Proxima Nova"/>
              <a:sym typeface="Proxima Nova"/>
            </a:endParaRPr>
          </a:p>
        </p:txBody>
      </p:sp>
      <p:sp>
        <p:nvSpPr>
          <p:cNvPr id="121" name="Google Shape;121;p18"/>
          <p:cNvSpPr txBox="1"/>
          <p:nvPr/>
        </p:nvSpPr>
        <p:spPr>
          <a:xfrm rot="1046768">
            <a:off x="5656574" y="1154167"/>
            <a:ext cx="445283" cy="49585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761D"/>
                </a:solidFill>
                <a:latin typeface="Proxima Nova"/>
                <a:ea typeface="Proxima Nova"/>
                <a:cs typeface="Proxima Nova"/>
                <a:sym typeface="Proxima Nova"/>
              </a:rPr>
              <a:t>l</a:t>
            </a:r>
            <a:endParaRPr b="1" sz="1800">
              <a:solidFill>
                <a:srgbClr val="38761D"/>
              </a:solidFill>
              <a:latin typeface="Proxima Nova"/>
              <a:ea typeface="Proxima Nova"/>
              <a:cs typeface="Proxima Nova"/>
              <a:sym typeface="Proxima Nova"/>
            </a:endParaRPr>
          </a:p>
        </p:txBody>
      </p:sp>
      <p:sp>
        <p:nvSpPr>
          <p:cNvPr id="122" name="Google Shape;122;p18"/>
          <p:cNvSpPr txBox="1"/>
          <p:nvPr/>
        </p:nvSpPr>
        <p:spPr>
          <a:xfrm rot="-3784035">
            <a:off x="3365918" y="981594"/>
            <a:ext cx="815332" cy="49601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761D"/>
                </a:solidFill>
                <a:latin typeface="Proxima Nova"/>
                <a:ea typeface="Proxima Nova"/>
                <a:cs typeface="Proxima Nova"/>
                <a:sym typeface="Proxima Nova"/>
              </a:rPr>
              <a:t>l=4 in</a:t>
            </a:r>
            <a:endParaRPr b="1" sz="1800">
              <a:solidFill>
                <a:srgbClr val="38761D"/>
              </a:solidFill>
              <a:latin typeface="Proxima Nova"/>
              <a:ea typeface="Proxima Nova"/>
              <a:cs typeface="Proxima Nova"/>
              <a:sym typeface="Proxima Nova"/>
            </a:endParaRPr>
          </a:p>
        </p:txBody>
      </p:sp>
      <p:pic>
        <p:nvPicPr>
          <p:cNvPr id="123" name="Google Shape;123;p18"/>
          <p:cNvPicPr preferRelativeResize="0"/>
          <p:nvPr/>
        </p:nvPicPr>
        <p:blipFill>
          <a:blip r:embed="rId5">
            <a:alphaModFix/>
          </a:blip>
          <a:stretch>
            <a:fillRect/>
          </a:stretch>
        </p:blipFill>
        <p:spPr>
          <a:xfrm>
            <a:off x="3154800" y="3252550"/>
            <a:ext cx="5100698" cy="1502875"/>
          </a:xfrm>
          <a:prstGeom prst="rect">
            <a:avLst/>
          </a:prstGeom>
          <a:noFill/>
          <a:ln>
            <a:noFill/>
          </a:ln>
        </p:spPr>
      </p:pic>
      <p:sp>
        <p:nvSpPr>
          <p:cNvPr id="124" name="Google Shape;124;p18"/>
          <p:cNvSpPr txBox="1"/>
          <p:nvPr/>
        </p:nvSpPr>
        <p:spPr>
          <a:xfrm>
            <a:off x="8161950" y="3883500"/>
            <a:ext cx="630000" cy="4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8761D"/>
                </a:solidFill>
                <a:latin typeface="Proxima Nova"/>
                <a:ea typeface="Proxima Nova"/>
                <a:cs typeface="Proxima Nova"/>
                <a:sym typeface="Proxima Nova"/>
              </a:rPr>
              <a:t>h/2</a:t>
            </a:r>
            <a:endParaRPr b="1">
              <a:solidFill>
                <a:srgbClr val="38761D"/>
              </a:solidFill>
              <a:latin typeface="Proxima Nova"/>
              <a:ea typeface="Proxima Nova"/>
              <a:cs typeface="Proxima Nova"/>
              <a:sym typeface="Proxima Nova"/>
            </a:endParaRPr>
          </a:p>
        </p:txBody>
      </p:sp>
      <p:sp>
        <p:nvSpPr>
          <p:cNvPr id="125" name="Google Shape;125;p18"/>
          <p:cNvSpPr txBox="1"/>
          <p:nvPr/>
        </p:nvSpPr>
        <p:spPr>
          <a:xfrm>
            <a:off x="4570113" y="4645200"/>
            <a:ext cx="3130500" cy="49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800">
                <a:solidFill>
                  <a:srgbClr val="38761D"/>
                </a:solidFill>
                <a:latin typeface="Proxima Nova"/>
                <a:ea typeface="Proxima Nova"/>
                <a:cs typeface="Proxima Nova"/>
                <a:sym typeface="Proxima Nova"/>
              </a:rPr>
              <a:t>l*[sin(B1)+sin(B2)]+1.60</a:t>
            </a:r>
            <a:endParaRPr b="1">
              <a:solidFill>
                <a:srgbClr val="38761D"/>
              </a:solidFill>
              <a:latin typeface="Proxima Nova"/>
              <a:ea typeface="Proxima Nova"/>
              <a:cs typeface="Proxima Nova"/>
              <a:sym typeface="Proxima Nova"/>
            </a:endParaRPr>
          </a:p>
        </p:txBody>
      </p:sp>
      <p:sp>
        <p:nvSpPr>
          <p:cNvPr id="126" name="Google Shape;126;p18"/>
          <p:cNvSpPr/>
          <p:nvPr/>
        </p:nvSpPr>
        <p:spPr>
          <a:xfrm rot="3623102">
            <a:off x="5984527" y="3656865"/>
            <a:ext cx="1001075" cy="1484364"/>
          </a:xfrm>
          <a:prstGeom prst="arc">
            <a:avLst>
              <a:gd fmla="val 16200000" name="adj1"/>
              <a:gd fmla="val 1690548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Pivot analysis</a:t>
            </a:r>
            <a:endParaRPr/>
          </a:p>
        </p:txBody>
      </p:sp>
      <p:sp>
        <p:nvSpPr>
          <p:cNvPr id="132" name="Google Shape;132;p19"/>
          <p:cNvSpPr txBox="1"/>
          <p:nvPr>
            <p:ph idx="1" type="body"/>
          </p:nvPr>
        </p:nvSpPr>
        <p:spPr>
          <a:xfrm>
            <a:off x="360300" y="973900"/>
            <a:ext cx="7723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cos(</a:t>
            </a:r>
            <a:r>
              <a:rPr lang="en"/>
              <a:t>A1) = ((2*l^2-(y-h).^2)/(2*l^2))</a:t>
            </a:r>
            <a:endParaRPr/>
          </a:p>
          <a:p>
            <a:pPr indent="0" lvl="0" marL="0" rtl="0" algn="l">
              <a:spcBef>
                <a:spcPts val="1600"/>
              </a:spcBef>
              <a:spcAft>
                <a:spcPts val="0"/>
              </a:spcAft>
              <a:buNone/>
            </a:pPr>
            <a:r>
              <a:rPr lang="en"/>
              <a:t>cos(A2) = ((2*l^2-y.^2)/(2*l^2))</a:t>
            </a:r>
            <a:endParaRPr/>
          </a:p>
          <a:p>
            <a:pPr indent="0" lvl="0" marL="0" rtl="0" algn="l">
              <a:spcBef>
                <a:spcPts val="1600"/>
              </a:spcBef>
              <a:spcAft>
                <a:spcPts val="0"/>
              </a:spcAft>
              <a:buNone/>
            </a:pPr>
            <a:r>
              <a:rPr lang="en"/>
              <a:t>cos(B1) = (y-h)/(2*l); </a:t>
            </a:r>
            <a:endParaRPr/>
          </a:p>
          <a:p>
            <a:pPr indent="0" lvl="0" marL="0" rtl="0" algn="l">
              <a:spcBef>
                <a:spcPts val="1600"/>
              </a:spcBef>
              <a:spcAft>
                <a:spcPts val="0"/>
              </a:spcAft>
              <a:buNone/>
            </a:pPr>
            <a:r>
              <a:rPr lang="en"/>
              <a:t>cos(B2) = (y)/(2*l);</a:t>
            </a:r>
            <a:endParaRPr/>
          </a:p>
          <a:p>
            <a:pPr indent="0" lvl="0" marL="0" rtl="0" algn="l">
              <a:spcBef>
                <a:spcPts val="1600"/>
              </a:spcBef>
              <a:spcAft>
                <a:spcPts val="0"/>
              </a:spcAft>
              <a:buNone/>
            </a:pPr>
            <a:r>
              <a:rPr b="1" lang="en"/>
              <a:t>Apply law of Sines </a:t>
            </a:r>
            <a:endParaRPr b="1"/>
          </a:p>
          <a:p>
            <a:pPr indent="0" lvl="0" marL="0" rtl="0" algn="l">
              <a:spcBef>
                <a:spcPts val="1600"/>
              </a:spcBef>
              <a:spcAft>
                <a:spcPts val="0"/>
              </a:spcAft>
              <a:buNone/>
            </a:pPr>
            <a:r>
              <a:rPr lang="en"/>
              <a:t>sin(B1) = sin(A1)*l/(y-h);</a:t>
            </a:r>
            <a:endParaRPr/>
          </a:p>
          <a:p>
            <a:pPr indent="0" lvl="0" marL="0" rtl="0" algn="l">
              <a:spcBef>
                <a:spcPts val="1600"/>
              </a:spcBef>
              <a:spcAft>
                <a:spcPts val="0"/>
              </a:spcAft>
              <a:buNone/>
            </a:pPr>
            <a:r>
              <a:rPr lang="en"/>
              <a:t>sin(B2) = sin(A2)*l/(y)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3" name="Google Shape;133;p19"/>
          <p:cNvSpPr txBox="1"/>
          <p:nvPr/>
        </p:nvSpPr>
        <p:spPr>
          <a:xfrm>
            <a:off x="3718275" y="2345750"/>
            <a:ext cx="5236500" cy="234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accent3"/>
                </a:solidFill>
                <a:latin typeface="Proxima Nova"/>
                <a:ea typeface="Proxima Nova"/>
                <a:cs typeface="Proxima Nova"/>
                <a:sym typeface="Proxima Nova"/>
              </a:rPr>
              <a:t>H</a:t>
            </a:r>
            <a:r>
              <a:rPr lang="en" sz="1800">
                <a:solidFill>
                  <a:schemeClr val="accent3"/>
                </a:solidFill>
                <a:latin typeface="Proxima Nova"/>
                <a:ea typeface="Proxima Nova"/>
                <a:cs typeface="Proxima Nova"/>
                <a:sym typeface="Proxima Nova"/>
              </a:rPr>
              <a:t>eight difference between pivots </a:t>
            </a:r>
            <a:endParaRPr sz="1800">
              <a:solidFill>
                <a:schemeClr val="accent3"/>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lang="en" sz="1800">
                <a:solidFill>
                  <a:schemeClr val="accent3"/>
                </a:solidFill>
                <a:latin typeface="Proxima Nova"/>
                <a:ea typeface="Proxima Nova"/>
                <a:cs typeface="Proxima Nova"/>
                <a:sym typeface="Proxima Nova"/>
              </a:rPr>
              <a:t> = l*[cos(B2)- cos(B1)] = 0.5*h</a:t>
            </a:r>
            <a:endParaRPr sz="1800">
              <a:solidFill>
                <a:schemeClr val="accent3"/>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b="1" lang="en" sz="1800">
                <a:solidFill>
                  <a:schemeClr val="accent3"/>
                </a:solidFill>
                <a:latin typeface="Proxima Nova"/>
                <a:ea typeface="Proxima Nova"/>
                <a:cs typeface="Proxima Nova"/>
                <a:sym typeface="Proxima Nova"/>
              </a:rPr>
              <a:t>Found that the relative height of pivots should be 0.5*h because linkages are the same height</a:t>
            </a:r>
            <a:endParaRPr b="1" sz="1800">
              <a:solidFill>
                <a:schemeClr val="accent3"/>
              </a:solidFill>
              <a:latin typeface="Proxima Nova"/>
              <a:ea typeface="Proxima Nova"/>
              <a:cs typeface="Proxima Nova"/>
              <a:sym typeface="Proxima Nova"/>
            </a:endParaRPr>
          </a:p>
          <a:p>
            <a:pPr indent="0" lvl="0" marL="0" rtl="0" algn="l">
              <a:lnSpc>
                <a:spcPct val="115000"/>
              </a:lnSpc>
              <a:spcBef>
                <a:spcPts val="1600"/>
              </a:spcBef>
              <a:spcAft>
                <a:spcPts val="0"/>
              </a:spcAft>
              <a:buNone/>
            </a:pPr>
            <a:r>
              <a:rPr lang="en" sz="1800">
                <a:solidFill>
                  <a:schemeClr val="accent3"/>
                </a:solidFill>
                <a:latin typeface="Proxima Nova"/>
                <a:ea typeface="Proxima Nova"/>
                <a:cs typeface="Proxima Nova"/>
                <a:sym typeface="Proxima Nova"/>
              </a:rPr>
              <a:t>Distance between pivots = l*[sin(B1)+sin(B2)]+1.60</a:t>
            </a:r>
            <a:endParaRPr sz="1800">
              <a:solidFill>
                <a:schemeClr val="accent3"/>
              </a:solidFill>
              <a:latin typeface="Proxima Nova"/>
              <a:ea typeface="Proxima Nova"/>
              <a:cs typeface="Proxima Nova"/>
              <a:sym typeface="Proxima Nova"/>
            </a:endParaRPr>
          </a:p>
          <a:p>
            <a:pPr indent="0" lvl="0" marL="0" rtl="0" algn="l">
              <a:lnSpc>
                <a:spcPct val="115000"/>
              </a:lnSpc>
              <a:spcBef>
                <a:spcPts val="1600"/>
              </a:spcBef>
              <a:spcAft>
                <a:spcPts val="0"/>
              </a:spcAft>
              <a:buNone/>
            </a:pPr>
            <a:r>
              <a:t/>
            </a:r>
            <a:endParaRPr sz="1800">
              <a:solidFill>
                <a:schemeClr val="accent3"/>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lang="en" sz="1800">
                <a:solidFill>
                  <a:schemeClr val="accent3"/>
                </a:solidFill>
                <a:latin typeface="Proxima Nova"/>
                <a:ea typeface="Proxima Nova"/>
                <a:cs typeface="Proxima Nova"/>
                <a:sym typeface="Proxima Nova"/>
              </a:rPr>
              <a:t> </a:t>
            </a:r>
            <a:endParaRPr sz="1800">
              <a:solidFill>
                <a:schemeClr val="accent3"/>
              </a:solidFill>
              <a:latin typeface="Proxima Nova"/>
              <a:ea typeface="Proxima Nova"/>
              <a:cs typeface="Proxima Nova"/>
              <a:sym typeface="Proxima Nova"/>
            </a:endParaRPr>
          </a:p>
        </p:txBody>
      </p:sp>
      <p:pic>
        <p:nvPicPr>
          <p:cNvPr id="134" name="Google Shape;134;p19"/>
          <p:cNvPicPr preferRelativeResize="0"/>
          <p:nvPr/>
        </p:nvPicPr>
        <p:blipFill rotWithShape="1">
          <a:blip r:embed="rId3">
            <a:alphaModFix/>
          </a:blip>
          <a:srcRect b="58550" l="0" r="0" t="0"/>
          <a:stretch/>
        </p:blipFill>
        <p:spPr>
          <a:xfrm>
            <a:off x="178050" y="973900"/>
            <a:ext cx="2733675" cy="292150"/>
          </a:xfrm>
          <a:prstGeom prst="rect">
            <a:avLst/>
          </a:prstGeom>
          <a:noFill/>
          <a:ln>
            <a:noFill/>
          </a:ln>
        </p:spPr>
      </p:pic>
      <p:pic>
        <p:nvPicPr>
          <p:cNvPr id="135" name="Google Shape;135;p19"/>
          <p:cNvPicPr preferRelativeResize="0"/>
          <p:nvPr/>
        </p:nvPicPr>
        <p:blipFill>
          <a:blip r:embed="rId4">
            <a:alphaModFix/>
          </a:blip>
          <a:stretch>
            <a:fillRect/>
          </a:stretch>
        </p:blipFill>
        <p:spPr>
          <a:xfrm>
            <a:off x="664400" y="1311050"/>
            <a:ext cx="2247327" cy="292150"/>
          </a:xfrm>
          <a:prstGeom prst="rect">
            <a:avLst/>
          </a:prstGeom>
          <a:noFill/>
          <a:ln>
            <a:noFill/>
          </a:ln>
        </p:spPr>
      </p:pic>
      <p:grpSp>
        <p:nvGrpSpPr>
          <p:cNvPr id="136" name="Google Shape;136;p19"/>
          <p:cNvGrpSpPr/>
          <p:nvPr/>
        </p:nvGrpSpPr>
        <p:grpSpPr>
          <a:xfrm>
            <a:off x="2911726" y="150175"/>
            <a:ext cx="3986149" cy="1453025"/>
            <a:chOff x="5164726" y="196250"/>
            <a:chExt cx="3986149" cy="1453025"/>
          </a:xfrm>
        </p:grpSpPr>
        <p:pic>
          <p:nvPicPr>
            <p:cNvPr id="137" name="Google Shape;137;p19"/>
            <p:cNvPicPr preferRelativeResize="0"/>
            <p:nvPr/>
          </p:nvPicPr>
          <p:blipFill rotWithShape="1">
            <a:blip r:embed="rId5">
              <a:alphaModFix/>
            </a:blip>
            <a:srcRect b="0" l="0" r="52671" t="2362"/>
            <a:stretch/>
          </p:blipFill>
          <p:spPr>
            <a:xfrm rot="5400000">
              <a:off x="6496338" y="-1135362"/>
              <a:ext cx="1322925" cy="3986149"/>
            </a:xfrm>
            <a:prstGeom prst="rect">
              <a:avLst/>
            </a:prstGeom>
            <a:noFill/>
            <a:ln>
              <a:noFill/>
            </a:ln>
          </p:spPr>
        </p:pic>
        <p:sp>
          <p:nvSpPr>
            <p:cNvPr id="138" name="Google Shape;138;p19"/>
            <p:cNvSpPr txBox="1"/>
            <p:nvPr/>
          </p:nvSpPr>
          <p:spPr>
            <a:xfrm>
              <a:off x="7019713" y="758875"/>
              <a:ext cx="4854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latin typeface="Proxima Nova"/>
                  <a:ea typeface="Proxima Nova"/>
                  <a:cs typeface="Proxima Nova"/>
                  <a:sym typeface="Proxima Nova"/>
                </a:rPr>
                <a:t>A1</a:t>
              </a:r>
              <a:endParaRPr b="1">
                <a:solidFill>
                  <a:srgbClr val="0000FF"/>
                </a:solidFill>
                <a:latin typeface="Proxima Nova"/>
                <a:ea typeface="Proxima Nova"/>
                <a:cs typeface="Proxima Nova"/>
                <a:sym typeface="Proxima Nova"/>
              </a:endParaRPr>
            </a:p>
          </p:txBody>
        </p:sp>
        <p:sp>
          <p:nvSpPr>
            <p:cNvPr id="139" name="Google Shape;139;p19"/>
            <p:cNvSpPr txBox="1"/>
            <p:nvPr/>
          </p:nvSpPr>
          <p:spPr>
            <a:xfrm rot="1772">
              <a:off x="7019723" y="1204225"/>
              <a:ext cx="5820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C78D8"/>
                  </a:solidFill>
                  <a:latin typeface="Proxima Nova"/>
                  <a:ea typeface="Proxima Nova"/>
                  <a:cs typeface="Proxima Nova"/>
                  <a:sym typeface="Proxima Nova"/>
                </a:rPr>
                <a:t>y-h</a:t>
              </a:r>
              <a:endParaRPr b="1" sz="1800">
                <a:solidFill>
                  <a:srgbClr val="3C78D8"/>
                </a:solidFill>
                <a:latin typeface="Proxima Nova"/>
                <a:ea typeface="Proxima Nova"/>
                <a:cs typeface="Proxima Nova"/>
                <a:sym typeface="Proxima Nova"/>
              </a:endParaRPr>
            </a:p>
          </p:txBody>
        </p:sp>
        <p:sp>
          <p:nvSpPr>
            <p:cNvPr id="140" name="Google Shape;140;p19"/>
            <p:cNvSpPr txBox="1"/>
            <p:nvPr/>
          </p:nvSpPr>
          <p:spPr>
            <a:xfrm>
              <a:off x="7835650" y="973875"/>
              <a:ext cx="4452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B1</a:t>
              </a:r>
              <a:endParaRPr b="1">
                <a:solidFill>
                  <a:srgbClr val="FF0000"/>
                </a:solidFill>
                <a:latin typeface="Proxima Nova"/>
                <a:ea typeface="Proxima Nova"/>
                <a:cs typeface="Proxima Nova"/>
                <a:sym typeface="Proxima Nova"/>
              </a:endParaRPr>
            </a:p>
          </p:txBody>
        </p:sp>
        <p:sp>
          <p:nvSpPr>
            <p:cNvPr id="141" name="Google Shape;141;p19"/>
            <p:cNvSpPr txBox="1"/>
            <p:nvPr/>
          </p:nvSpPr>
          <p:spPr>
            <a:xfrm>
              <a:off x="6141525" y="957525"/>
              <a:ext cx="3900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Proxima Nova"/>
                  <a:ea typeface="Proxima Nova"/>
                  <a:cs typeface="Proxima Nova"/>
                  <a:sym typeface="Proxima Nova"/>
                </a:rPr>
                <a:t>B1</a:t>
              </a:r>
              <a:endParaRPr b="1">
                <a:solidFill>
                  <a:srgbClr val="FF0000"/>
                </a:solidFill>
                <a:latin typeface="Proxima Nova"/>
                <a:ea typeface="Proxima Nova"/>
                <a:cs typeface="Proxima Nova"/>
                <a:sym typeface="Proxima Nova"/>
              </a:endParaRPr>
            </a:p>
          </p:txBody>
        </p:sp>
        <p:sp>
          <p:nvSpPr>
            <p:cNvPr id="142" name="Google Shape;142;p19"/>
            <p:cNvSpPr txBox="1"/>
            <p:nvPr/>
          </p:nvSpPr>
          <p:spPr>
            <a:xfrm rot="1522864">
              <a:off x="7839597" y="478148"/>
              <a:ext cx="960954" cy="44525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1155CC"/>
                  </a:solidFill>
                  <a:latin typeface="Proxima Nova"/>
                  <a:ea typeface="Proxima Nova"/>
                  <a:cs typeface="Proxima Nova"/>
                  <a:sym typeface="Proxima Nova"/>
                </a:rPr>
                <a:t>L = 4in</a:t>
              </a:r>
              <a:r>
                <a:rPr lang="en">
                  <a:latin typeface="Proxima Nova"/>
                  <a:ea typeface="Proxima Nova"/>
                  <a:cs typeface="Proxima Nova"/>
                  <a:sym typeface="Proxima Nova"/>
                </a:rPr>
                <a:t> </a:t>
              </a:r>
              <a:endParaRPr>
                <a:latin typeface="Proxima Nova"/>
                <a:ea typeface="Proxima Nova"/>
                <a:cs typeface="Proxima Nova"/>
                <a:sym typeface="Proxima Nova"/>
              </a:endParaRPr>
            </a:p>
          </p:txBody>
        </p:sp>
        <p:sp>
          <p:nvSpPr>
            <p:cNvPr id="143" name="Google Shape;143;p19"/>
            <p:cNvSpPr txBox="1"/>
            <p:nvPr/>
          </p:nvSpPr>
          <p:spPr>
            <a:xfrm rot="-1250476">
              <a:off x="5590746" y="449965"/>
              <a:ext cx="1043903" cy="39519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1155CC"/>
                  </a:solidFill>
                  <a:latin typeface="Proxima Nova"/>
                  <a:ea typeface="Proxima Nova"/>
                  <a:cs typeface="Proxima Nova"/>
                  <a:sym typeface="Proxima Nova"/>
                </a:rPr>
                <a:t>L = 4in</a:t>
              </a:r>
              <a:endParaRPr/>
            </a:p>
          </p:txBody>
        </p:sp>
      </p:grpSp>
      <p:pic>
        <p:nvPicPr>
          <p:cNvPr id="144" name="Google Shape;144;p19"/>
          <p:cNvPicPr preferRelativeResize="0"/>
          <p:nvPr/>
        </p:nvPicPr>
        <p:blipFill>
          <a:blip r:embed="rId6">
            <a:alphaModFix/>
          </a:blip>
          <a:stretch>
            <a:fillRect/>
          </a:stretch>
        </p:blipFill>
        <p:spPr>
          <a:xfrm>
            <a:off x="6897875" y="277500"/>
            <a:ext cx="1926899" cy="168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0"/>
          <p:cNvPicPr preferRelativeResize="0"/>
          <p:nvPr/>
        </p:nvPicPr>
        <p:blipFill>
          <a:blip r:embed="rId3">
            <a:alphaModFix/>
          </a:blip>
          <a:stretch>
            <a:fillRect/>
          </a:stretch>
        </p:blipFill>
        <p:spPr>
          <a:xfrm rot="10800000">
            <a:off x="3844800" y="206650"/>
            <a:ext cx="3115950" cy="4730201"/>
          </a:xfrm>
          <a:prstGeom prst="rect">
            <a:avLst/>
          </a:prstGeom>
          <a:noFill/>
          <a:ln>
            <a:noFill/>
          </a:ln>
        </p:spPr>
      </p:pic>
      <p:pic>
        <p:nvPicPr>
          <p:cNvPr id="150" name="Google Shape;150;p20"/>
          <p:cNvPicPr preferRelativeResize="0"/>
          <p:nvPr/>
        </p:nvPicPr>
        <p:blipFill rotWithShape="1">
          <a:blip r:embed="rId4">
            <a:alphaModFix/>
          </a:blip>
          <a:srcRect b="1864" l="0" r="11527" t="0"/>
          <a:stretch/>
        </p:blipFill>
        <p:spPr>
          <a:xfrm rot="10800000">
            <a:off x="6376050" y="369301"/>
            <a:ext cx="2716200" cy="4404899"/>
          </a:xfrm>
          <a:prstGeom prst="rect">
            <a:avLst/>
          </a:prstGeom>
          <a:noFill/>
          <a:ln>
            <a:noFill/>
          </a:ln>
        </p:spPr>
      </p:pic>
      <p:sp>
        <p:nvSpPr>
          <p:cNvPr id="151" name="Google Shape;15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Assembly</a:t>
            </a:r>
            <a:endParaRPr/>
          </a:p>
        </p:txBody>
      </p:sp>
      <p:sp>
        <p:nvSpPr>
          <p:cNvPr id="152" name="Google Shape;15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153" name="Google Shape;153;p20"/>
          <p:cNvPicPr preferRelativeResize="0"/>
          <p:nvPr/>
        </p:nvPicPr>
        <p:blipFill rotWithShape="1">
          <a:blip r:embed="rId5">
            <a:alphaModFix/>
          </a:blip>
          <a:srcRect b="11915" l="3614" r="0" t="5623"/>
          <a:stretch/>
        </p:blipFill>
        <p:spPr>
          <a:xfrm>
            <a:off x="2464950" y="1424525"/>
            <a:ext cx="2107050" cy="3199875"/>
          </a:xfrm>
          <a:prstGeom prst="rect">
            <a:avLst/>
          </a:prstGeom>
          <a:noFill/>
          <a:ln>
            <a:noFill/>
          </a:ln>
        </p:spPr>
      </p:pic>
      <p:pic>
        <p:nvPicPr>
          <p:cNvPr id="154" name="Google Shape;154;p20"/>
          <p:cNvPicPr preferRelativeResize="0"/>
          <p:nvPr/>
        </p:nvPicPr>
        <p:blipFill>
          <a:blip r:embed="rId6">
            <a:alphaModFix/>
          </a:blip>
          <a:stretch>
            <a:fillRect/>
          </a:stretch>
        </p:blipFill>
        <p:spPr>
          <a:xfrm>
            <a:off x="311700" y="1399049"/>
            <a:ext cx="1894626" cy="3250831"/>
          </a:xfrm>
          <a:prstGeom prst="rect">
            <a:avLst/>
          </a:prstGeom>
          <a:noFill/>
          <a:ln>
            <a:noFill/>
          </a:ln>
        </p:spPr>
      </p:pic>
      <p:sp>
        <p:nvSpPr>
          <p:cNvPr id="155" name="Google Shape;155;p20"/>
          <p:cNvSpPr txBox="1"/>
          <p:nvPr/>
        </p:nvSpPr>
        <p:spPr>
          <a:xfrm>
            <a:off x="225400" y="4548150"/>
            <a:ext cx="4582800" cy="725700"/>
          </a:xfrm>
          <a:prstGeom prst="rect">
            <a:avLst/>
          </a:prstGeom>
          <a:noFill/>
          <a:ln>
            <a:noFill/>
          </a:ln>
        </p:spPr>
        <p:txBody>
          <a:bodyPr anchorCtr="0" anchor="t" bIns="34275" lIns="68575" spcFirstLastPara="1" rIns="68575" wrap="square" tIns="34275">
            <a:noAutofit/>
          </a:bodyPr>
          <a:lstStyle/>
          <a:p>
            <a:pPr indent="0" lvl="0" marL="0" marR="0" rtl="0" algn="l">
              <a:spcBef>
                <a:spcPts val="900"/>
              </a:spcBef>
              <a:spcAft>
                <a:spcPts val="0"/>
              </a:spcAft>
              <a:buNone/>
            </a:pPr>
            <a:r>
              <a:rPr b="1" lang="en">
                <a:solidFill>
                  <a:schemeClr val="dk1"/>
                </a:solidFill>
              </a:rPr>
              <a:t>Jaws for machining key in lead screw </a:t>
            </a:r>
            <a:endParaRPr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322025" y="352075"/>
            <a:ext cx="5978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Bill of Materials</a:t>
            </a:r>
            <a:endParaRPr/>
          </a:p>
        </p:txBody>
      </p:sp>
      <p:sp>
        <p:nvSpPr>
          <p:cNvPr id="161" name="Google Shape;16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solidFill>
                  <a:schemeClr val="dk1"/>
                </a:solidFill>
                <a:latin typeface="Proxima Nova"/>
                <a:ea typeface="Proxima Nova"/>
                <a:cs typeface="Proxima Nova"/>
                <a:sym typeface="Proxima Nova"/>
              </a:rPr>
              <a:t>‹#›</a:t>
            </a:fld>
            <a:endParaRPr>
              <a:solidFill>
                <a:schemeClr val="dk1"/>
              </a:solidFill>
              <a:latin typeface="Proxima Nova"/>
              <a:ea typeface="Proxima Nova"/>
              <a:cs typeface="Proxima Nova"/>
              <a:sym typeface="Proxima Nova"/>
            </a:endParaRPr>
          </a:p>
        </p:txBody>
      </p:sp>
      <p:pic>
        <p:nvPicPr>
          <p:cNvPr id="162" name="Google Shape;162;p21"/>
          <p:cNvPicPr preferRelativeResize="0"/>
          <p:nvPr/>
        </p:nvPicPr>
        <p:blipFill rotWithShape="1">
          <a:blip r:embed="rId3">
            <a:alphaModFix/>
          </a:blip>
          <a:srcRect b="11644" l="13670" r="17144" t="2163"/>
          <a:stretch/>
        </p:blipFill>
        <p:spPr>
          <a:xfrm>
            <a:off x="6413875" y="0"/>
            <a:ext cx="2685375" cy="4000175"/>
          </a:xfrm>
          <a:prstGeom prst="rect">
            <a:avLst/>
          </a:prstGeom>
          <a:noFill/>
          <a:ln>
            <a:noFill/>
          </a:ln>
        </p:spPr>
      </p:pic>
      <p:graphicFrame>
        <p:nvGraphicFramePr>
          <p:cNvPr id="163" name="Google Shape;163;p21"/>
          <p:cNvGraphicFramePr/>
          <p:nvPr/>
        </p:nvGraphicFramePr>
        <p:xfrm>
          <a:off x="540775" y="924770"/>
          <a:ext cx="3000000" cy="3000000"/>
        </p:xfrm>
        <a:graphic>
          <a:graphicData uri="http://schemas.openxmlformats.org/drawingml/2006/table">
            <a:tbl>
              <a:tblPr>
                <a:noFill/>
                <a:tableStyleId>{18C755DD-A921-4188-85BB-9485C45EB806}</a:tableStyleId>
              </a:tblPr>
              <a:tblGrid>
                <a:gridCol w="565275"/>
                <a:gridCol w="3650625"/>
                <a:gridCol w="878600"/>
              </a:tblGrid>
              <a:tr h="381300">
                <a:tc>
                  <a:txBody>
                    <a:bodyPr>
                      <a:noAutofit/>
                    </a:bodyPr>
                    <a:lstStyle/>
                    <a:p>
                      <a:pPr indent="0" lvl="0" marL="0" rtl="0" algn="l">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Part </a:t>
                      </a:r>
                      <a:endParaRPr/>
                    </a:p>
                  </a:txBody>
                  <a:tcPr marT="91425" marB="91425" marR="91425" marL="91425"/>
                </a:tc>
                <a:tc>
                  <a:txBody>
                    <a:bodyPr>
                      <a:noAutofit/>
                    </a:bodyPr>
                    <a:lstStyle/>
                    <a:p>
                      <a:pPr indent="0" lvl="0" marL="0" rtl="0" algn="l">
                        <a:spcBef>
                          <a:spcPts val="0"/>
                        </a:spcBef>
                        <a:spcAft>
                          <a:spcPts val="0"/>
                        </a:spcAft>
                        <a:buNone/>
                      </a:pPr>
                      <a:r>
                        <a:rPr lang="en"/>
                        <a:t>Quantity </a:t>
                      </a:r>
                      <a:endParaRPr/>
                    </a:p>
                  </a:txBody>
                  <a:tcPr marT="91425" marB="91425" marR="91425" marL="91425"/>
                </a:tc>
              </a:tr>
              <a:tr h="377625">
                <a:tc>
                  <a:txBody>
                    <a:bodyPr>
                      <a:noAutofit/>
                    </a:bodyPr>
                    <a:lstStyle/>
                    <a:p>
                      <a:pPr indent="0" lvl="0" marL="0" rtl="0" algn="l">
                        <a:spcBef>
                          <a:spcPts val="0"/>
                        </a:spcBef>
                        <a:spcAft>
                          <a:spcPts val="0"/>
                        </a:spcAft>
                        <a:buNone/>
                      </a:pPr>
                      <a:r>
                        <a:rPr lang="en"/>
                        <a:t>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Linkages</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8</a:t>
                      </a:r>
                      <a:endParaRPr/>
                    </a:p>
                  </a:txBody>
                  <a:tcPr marT="91425" marB="91425" marR="91425" marL="91425"/>
                </a:tc>
              </a:tr>
              <a:tr h="377625">
                <a:tc>
                  <a:txBody>
                    <a:bodyPr>
                      <a:noAutofit/>
                    </a:bodyPr>
                    <a:lstStyle/>
                    <a:p>
                      <a:pPr indent="0" lvl="0" marL="0" rtl="0" algn="l">
                        <a:spcBef>
                          <a:spcPts val="0"/>
                        </a:spcBef>
                        <a:spcAft>
                          <a:spcPts val="0"/>
                        </a:spcAft>
                        <a:buNone/>
                      </a:pPr>
                      <a:r>
                        <a:rPr lang="en"/>
                        <a:t>2</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8 - 32 Round Head Bolts</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36</a:t>
                      </a:r>
                      <a:endParaRPr/>
                    </a:p>
                  </a:txBody>
                  <a:tcPr marT="91425" marB="91425" marR="91425" marL="91425"/>
                </a:tc>
              </a:tr>
              <a:tr h="377625">
                <a:tc>
                  <a:txBody>
                    <a:bodyPr>
                      <a:noAutofit/>
                    </a:bodyPr>
                    <a:lstStyle/>
                    <a:p>
                      <a:pPr indent="0" lvl="0" marL="0" rtl="0" algn="l">
                        <a:spcBef>
                          <a:spcPts val="0"/>
                        </a:spcBef>
                        <a:spcAft>
                          <a:spcPts val="0"/>
                        </a:spcAft>
                        <a:buNone/>
                      </a:pPr>
                      <a:r>
                        <a:rPr lang="en"/>
                        <a:t>3</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8-32 Lock Nuts</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36</a:t>
                      </a:r>
                      <a:endParaRPr/>
                    </a:p>
                  </a:txBody>
                  <a:tcPr marT="91425" marB="91425" marR="91425" marL="91425"/>
                </a:tc>
              </a:tr>
              <a:tr h="377625">
                <a:tc>
                  <a:txBody>
                    <a:bodyPr>
                      <a:noAutofit/>
                    </a:bodyPr>
                    <a:lstStyle/>
                    <a:p>
                      <a:pPr indent="0" lvl="0" marL="0" rtl="0" algn="l">
                        <a:spcBef>
                          <a:spcPts val="0"/>
                        </a:spcBef>
                        <a:spcAft>
                          <a:spcPts val="0"/>
                        </a:spcAft>
                        <a:buNone/>
                      </a:pPr>
                      <a:r>
                        <a:rPr lang="en"/>
                        <a:t>3</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8 - 32 Nylon Washers</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36</a:t>
                      </a:r>
                      <a:endParaRPr/>
                    </a:p>
                  </a:txBody>
                  <a:tcPr marT="91425" marB="91425" marR="91425" marL="91425"/>
                </a:tc>
              </a:tr>
              <a:tr h="377625">
                <a:tc>
                  <a:txBody>
                    <a:bodyPr>
                      <a:noAutofit/>
                    </a:bodyPr>
                    <a:lstStyle/>
                    <a:p>
                      <a:pPr indent="0" lvl="0" marL="0" rtl="0" algn="l">
                        <a:spcBef>
                          <a:spcPts val="0"/>
                        </a:spcBef>
                        <a:spcAft>
                          <a:spcPts val="0"/>
                        </a:spcAft>
                        <a:buNone/>
                      </a:pPr>
                      <a:r>
                        <a:rPr lang="en"/>
                        <a:t>5</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12 ‘’ long lead screw with </a:t>
                      </a:r>
                      <a:r>
                        <a:rPr lang="en"/>
                        <a:t>1/2"-10 threads</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1</a:t>
                      </a:r>
                      <a:endParaRPr/>
                    </a:p>
                  </a:txBody>
                  <a:tcPr marT="91425" marB="91425" marR="91425" marL="91425"/>
                </a:tc>
              </a:tr>
              <a:tr h="377625">
                <a:tc>
                  <a:txBody>
                    <a:bodyPr>
                      <a:noAutofit/>
                    </a:bodyPr>
                    <a:lstStyle/>
                    <a:p>
                      <a:pPr indent="0" lvl="0" marL="0" rtl="0" algn="l">
                        <a:spcBef>
                          <a:spcPts val="0"/>
                        </a:spcBef>
                        <a:spcAft>
                          <a:spcPts val="0"/>
                        </a:spcAft>
                        <a:buNone/>
                      </a:pPr>
                      <a:r>
                        <a:rPr lang="en"/>
                        <a:t>6</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Carriage</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1</a:t>
                      </a:r>
                      <a:endParaRPr/>
                    </a:p>
                  </a:txBody>
                  <a:tcPr marT="91425" marB="91425" marR="91425" marL="91425"/>
                </a:tc>
              </a:tr>
              <a:tr h="377625">
                <a:tc>
                  <a:txBody>
                    <a:bodyPr>
                      <a:noAutofit/>
                    </a:bodyPr>
                    <a:lstStyle/>
                    <a:p>
                      <a:pPr indent="0" lvl="0" marL="0" rtl="0" algn="l">
                        <a:spcBef>
                          <a:spcPts val="0"/>
                        </a:spcBef>
                        <a:spcAft>
                          <a:spcPts val="0"/>
                        </a:spcAft>
                        <a:buNone/>
                      </a:pPr>
                      <a:r>
                        <a:rPr lang="en"/>
                        <a:t>7</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Base Carriage</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1</a:t>
                      </a:r>
                      <a:endParaRPr/>
                    </a:p>
                  </a:txBody>
                  <a:tcPr marT="91425" marB="91425" marR="91425" marL="91425"/>
                </a:tc>
              </a:tr>
              <a:tr h="377625">
                <a:tc>
                  <a:txBody>
                    <a:bodyPr>
                      <a:noAutofit/>
                    </a:bodyPr>
                    <a:lstStyle/>
                    <a:p>
                      <a:pPr indent="0" lvl="0" marL="0" rtl="0" algn="l">
                        <a:spcBef>
                          <a:spcPts val="0"/>
                        </a:spcBef>
                        <a:spcAft>
                          <a:spcPts val="0"/>
                        </a:spcAft>
                        <a:buNone/>
                      </a:pPr>
                      <a:r>
                        <a:rPr lang="en"/>
                        <a:t>8</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1/2"-10 Flange Nut</a:t>
                      </a:r>
                      <a:endParaRPr/>
                    </a:p>
                  </a:txBody>
                  <a:tcPr marT="91425" marB="91425" marR="91425" marL="91425">
                    <a:lnL cap="flat" cmpd="sng" w="9525">
                      <a:solidFill>
                        <a:srgbClr val="9E9E9E"/>
                      </a:solidFill>
                      <a:prstDash val="solid"/>
                      <a:round/>
                      <a:headEnd len="sm" w="sm" type="none"/>
                      <a:tailEnd len="sm" w="sm" type="none"/>
                    </a:lnL>
                  </a:tcPr>
                </a:tc>
                <a:tc>
                  <a:txBody>
                    <a:bodyPr>
                      <a:noAutofit/>
                    </a:bodyPr>
                    <a:lstStyle/>
                    <a:p>
                      <a:pPr indent="0" lvl="0" marL="0" rtl="0" algn="l">
                        <a:spcBef>
                          <a:spcPts val="0"/>
                        </a:spcBef>
                        <a:spcAft>
                          <a:spcPts val="0"/>
                        </a:spcAft>
                        <a:buNone/>
                      </a:pPr>
                      <a:r>
                        <a:rPr lang="en"/>
                        <a:t>1</a:t>
                      </a:r>
                      <a:endParaRPr/>
                    </a:p>
                  </a:txBody>
                  <a:tcPr marT="91425" marB="91425" marR="91425" marL="91425"/>
                </a:tc>
              </a:tr>
              <a:tr h="579300">
                <a:tc>
                  <a:txBody>
                    <a:bodyPr>
                      <a:noAutofit/>
                    </a:bodyPr>
                    <a:lstStyle/>
                    <a:p>
                      <a:pPr indent="0" lvl="0" marL="0" rtl="0" algn="l">
                        <a:spcBef>
                          <a:spcPts val="0"/>
                        </a:spcBef>
                        <a:spcAft>
                          <a:spcPts val="0"/>
                        </a:spcAft>
                        <a:buNone/>
                      </a:pPr>
                      <a:r>
                        <a:rPr lang="en"/>
                        <a:t>9</a:t>
                      </a:r>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l">
                        <a:spcBef>
                          <a:spcPts val="0"/>
                        </a:spcBef>
                        <a:spcAft>
                          <a:spcPts val="0"/>
                        </a:spcAft>
                        <a:buNone/>
                      </a:pPr>
                      <a:r>
                        <a:rPr lang="en"/>
                        <a:t>1/2"-10Carbon Steel Acme Hex Nut</a:t>
                      </a:r>
                      <a:endParaRPr/>
                    </a:p>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rPr lang="en"/>
                        <a:t>3</a:t>
                      </a:r>
                      <a:endParaRPr/>
                    </a:p>
                  </a:txBody>
                  <a:tcPr marT="91425" marB="91425" marR="91425" marL="91425"/>
                </a:tc>
              </a:tr>
            </a:tbl>
          </a:graphicData>
        </a:graphic>
      </p:graphicFrame>
      <p:pic>
        <p:nvPicPr>
          <p:cNvPr id="164" name="Google Shape;164;p21"/>
          <p:cNvPicPr preferRelativeResize="0"/>
          <p:nvPr/>
        </p:nvPicPr>
        <p:blipFill rotWithShape="1">
          <a:blip r:embed="rId4">
            <a:alphaModFix/>
          </a:blip>
          <a:srcRect b="0" l="0" r="7621" t="8324"/>
          <a:stretch/>
        </p:blipFill>
        <p:spPr>
          <a:xfrm>
            <a:off x="6224850" y="3404450"/>
            <a:ext cx="2796300" cy="1649650"/>
          </a:xfrm>
          <a:prstGeom prst="rect">
            <a:avLst/>
          </a:prstGeom>
          <a:noFill/>
          <a:ln>
            <a:noFill/>
          </a:ln>
        </p:spPr>
      </p:pic>
      <p:cxnSp>
        <p:nvCxnSpPr>
          <p:cNvPr id="165" name="Google Shape;165;p21"/>
          <p:cNvCxnSpPr/>
          <p:nvPr/>
        </p:nvCxnSpPr>
        <p:spPr>
          <a:xfrm flipH="1">
            <a:off x="8324600" y="2210250"/>
            <a:ext cx="433800" cy="1301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